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1371" r:id="rId2"/>
    <p:sldId id="257" r:id="rId3"/>
    <p:sldId id="1382" r:id="rId4"/>
    <p:sldId id="1383" r:id="rId5"/>
    <p:sldId id="1384" r:id="rId6"/>
    <p:sldId id="1385" r:id="rId7"/>
    <p:sldId id="1386" r:id="rId8"/>
    <p:sldId id="1387" r:id="rId9"/>
    <p:sldId id="438" r:id="rId10"/>
    <p:sldId id="1344" r:id="rId11"/>
    <p:sldId id="1345" r:id="rId12"/>
    <p:sldId id="1346" r:id="rId13"/>
    <p:sldId id="1347" r:id="rId14"/>
    <p:sldId id="1348" r:id="rId15"/>
    <p:sldId id="1349" r:id="rId16"/>
    <p:sldId id="1340" r:id="rId17"/>
    <p:sldId id="1354" r:id="rId18"/>
    <p:sldId id="1355" r:id="rId19"/>
    <p:sldId id="1356" r:id="rId20"/>
    <p:sldId id="1357" r:id="rId21"/>
    <p:sldId id="1358" r:id="rId22"/>
    <p:sldId id="1338" r:id="rId23"/>
    <p:sldId id="1350" r:id="rId24"/>
    <p:sldId id="1351" r:id="rId25"/>
    <p:sldId id="1352" r:id="rId26"/>
    <p:sldId id="1353" r:id="rId27"/>
    <p:sldId id="1392" r:id="rId28"/>
    <p:sldId id="1342" r:id="rId29"/>
    <p:sldId id="1359" r:id="rId30"/>
    <p:sldId id="1360" r:id="rId31"/>
    <p:sldId id="1361" r:id="rId32"/>
    <p:sldId id="1362" r:id="rId33"/>
    <p:sldId id="1363" r:id="rId34"/>
    <p:sldId id="1364" r:id="rId35"/>
    <p:sldId id="1365" r:id="rId36"/>
    <p:sldId id="1366" r:id="rId37"/>
    <p:sldId id="439" r:id="rId38"/>
    <p:sldId id="441" r:id="rId39"/>
    <p:sldId id="457" r:id="rId40"/>
    <p:sldId id="458" r:id="rId41"/>
    <p:sldId id="459" r:id="rId42"/>
    <p:sldId id="460" r:id="rId43"/>
    <p:sldId id="461" r:id="rId44"/>
    <p:sldId id="1368" r:id="rId45"/>
    <p:sldId id="1388" r:id="rId46"/>
    <p:sldId id="1369" r:id="rId47"/>
    <p:sldId id="353" r:id="rId48"/>
    <p:sldId id="264" r:id="rId49"/>
    <p:sldId id="356" r:id="rId50"/>
    <p:sldId id="357" r:id="rId51"/>
    <p:sldId id="358" r:id="rId52"/>
    <p:sldId id="359" r:id="rId53"/>
    <p:sldId id="354" r:id="rId54"/>
    <p:sldId id="263" r:id="rId55"/>
    <p:sldId id="265" r:id="rId56"/>
    <p:sldId id="266" r:id="rId57"/>
    <p:sldId id="267" r:id="rId58"/>
    <p:sldId id="268" r:id="rId59"/>
    <p:sldId id="269" r:id="rId60"/>
    <p:sldId id="271" r:id="rId61"/>
    <p:sldId id="273" r:id="rId62"/>
    <p:sldId id="274" r:id="rId63"/>
    <p:sldId id="275" r:id="rId64"/>
    <p:sldId id="277" r:id="rId65"/>
    <p:sldId id="280" r:id="rId66"/>
    <p:sldId id="281" r:id="rId67"/>
    <p:sldId id="366" r:id="rId68"/>
    <p:sldId id="283" r:id="rId69"/>
    <p:sldId id="284" r:id="rId70"/>
    <p:sldId id="285" r:id="rId71"/>
    <p:sldId id="287" r:id="rId72"/>
    <p:sldId id="288" r:id="rId73"/>
    <p:sldId id="315" r:id="rId74"/>
    <p:sldId id="316" r:id="rId75"/>
    <p:sldId id="318" r:id="rId76"/>
    <p:sldId id="362" r:id="rId77"/>
    <p:sldId id="320" r:id="rId78"/>
    <p:sldId id="321" r:id="rId79"/>
    <p:sldId id="303" r:id="rId80"/>
    <p:sldId id="305" r:id="rId81"/>
    <p:sldId id="306" r:id="rId82"/>
    <p:sldId id="307" r:id="rId83"/>
    <p:sldId id="367" r:id="rId84"/>
    <p:sldId id="309" r:id="rId85"/>
    <p:sldId id="317" r:id="rId86"/>
    <p:sldId id="322" r:id="rId87"/>
    <p:sldId id="355" r:id="rId88"/>
    <p:sldId id="260" r:id="rId89"/>
    <p:sldId id="261" r:id="rId90"/>
    <p:sldId id="262" r:id="rId91"/>
    <p:sldId id="363" r:id="rId92"/>
    <p:sldId id="364" r:id="rId93"/>
    <p:sldId id="1381" r:id="rId94"/>
    <p:sldId id="331" r:id="rId95"/>
    <p:sldId id="1373" r:id="rId96"/>
    <p:sldId id="1374" r:id="rId97"/>
    <p:sldId id="1389" r:id="rId98"/>
    <p:sldId id="1390" r:id="rId99"/>
    <p:sldId id="1375" r:id="rId100"/>
    <p:sldId id="1391" r:id="rId101"/>
    <p:sldId id="1380" r:id="rId102"/>
    <p:sldId id="1376" r:id="rId103"/>
    <p:sldId id="137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11696-7278-D04D-848E-13DCF6350A00}" v="91" dt="2019-04-12T08:23:47.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4"/>
    <p:restoredTop sz="92782"/>
  </p:normalViewPr>
  <p:slideViewPr>
    <p:cSldViewPr snapToGrid="0" snapToObjects="1">
      <p:cViewPr varScale="1">
        <p:scale>
          <a:sx n="137" d="100"/>
          <a:sy n="137" d="100"/>
        </p:scale>
        <p:origin x="154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3C411696-7278-D04D-848E-13DCF6350A00}"/>
    <pc:docChg chg="undo custSel mod addSld delSld modSld sldOrd">
      <pc:chgData name="bfjghod Goh" userId="17a83449cc180f75" providerId="LiveId" clId="{3C411696-7278-D04D-848E-13DCF6350A00}" dt="2019-04-12T08:23:47.530" v="5833"/>
      <pc:docMkLst>
        <pc:docMk/>
      </pc:docMkLst>
      <pc:sldChg chg="modSp">
        <pc:chgData name="bfjghod Goh" userId="17a83449cc180f75" providerId="LiveId" clId="{3C411696-7278-D04D-848E-13DCF6350A00}" dt="2019-03-04T10:51:48.917" v="5749" actId="20577"/>
        <pc:sldMkLst>
          <pc:docMk/>
          <pc:sldMk cId="899795193" sldId="257"/>
        </pc:sldMkLst>
        <pc:spChg chg="mod">
          <ac:chgData name="bfjghod Goh" userId="17a83449cc180f75" providerId="LiveId" clId="{3C411696-7278-D04D-848E-13DCF6350A00}" dt="2019-03-04T10:51:48.917" v="5749" actId="20577"/>
          <ac:spMkLst>
            <pc:docMk/>
            <pc:sldMk cId="899795193" sldId="257"/>
            <ac:spMk id="3" creationId="{F5E3308E-B469-5543-B427-8A178A47088A}"/>
          </ac:spMkLst>
        </pc:spChg>
      </pc:sldChg>
      <pc:sldChg chg="add">
        <pc:chgData name="bfjghod Goh" userId="17a83449cc180f75" providerId="LiveId" clId="{3C411696-7278-D04D-848E-13DCF6350A00}" dt="2019-02-11T09:57:11.824" v="32"/>
        <pc:sldMkLst>
          <pc:docMk/>
          <pc:sldMk cId="2780301438" sldId="260"/>
        </pc:sldMkLst>
      </pc:sldChg>
      <pc:sldChg chg="add">
        <pc:chgData name="bfjghod Goh" userId="17a83449cc180f75" providerId="LiveId" clId="{3C411696-7278-D04D-848E-13DCF6350A00}" dt="2019-02-11T09:57:11.824" v="32"/>
        <pc:sldMkLst>
          <pc:docMk/>
          <pc:sldMk cId="744841196" sldId="261"/>
        </pc:sldMkLst>
      </pc:sldChg>
      <pc:sldChg chg="add">
        <pc:chgData name="bfjghod Goh" userId="17a83449cc180f75" providerId="LiveId" clId="{3C411696-7278-D04D-848E-13DCF6350A00}" dt="2019-02-11T09:57:11.824" v="32"/>
        <pc:sldMkLst>
          <pc:docMk/>
          <pc:sldMk cId="1847626085" sldId="262"/>
        </pc:sldMkLst>
      </pc:sldChg>
      <pc:sldChg chg="add">
        <pc:chgData name="bfjghod Goh" userId="17a83449cc180f75" providerId="LiveId" clId="{3C411696-7278-D04D-848E-13DCF6350A00}" dt="2019-02-11T09:57:11.824" v="32"/>
        <pc:sldMkLst>
          <pc:docMk/>
          <pc:sldMk cId="3812399594" sldId="263"/>
        </pc:sldMkLst>
      </pc:sldChg>
      <pc:sldChg chg="add">
        <pc:chgData name="bfjghod Goh" userId="17a83449cc180f75" providerId="LiveId" clId="{3C411696-7278-D04D-848E-13DCF6350A00}" dt="2019-02-11T09:56:12.656" v="31"/>
        <pc:sldMkLst>
          <pc:docMk/>
          <pc:sldMk cId="644547946" sldId="264"/>
        </pc:sldMkLst>
      </pc:sldChg>
      <pc:sldChg chg="add">
        <pc:chgData name="bfjghod Goh" userId="17a83449cc180f75" providerId="LiveId" clId="{3C411696-7278-D04D-848E-13DCF6350A00}" dt="2019-02-11T09:57:11.824" v="32"/>
        <pc:sldMkLst>
          <pc:docMk/>
          <pc:sldMk cId="1570162467" sldId="265"/>
        </pc:sldMkLst>
      </pc:sldChg>
      <pc:sldChg chg="add">
        <pc:chgData name="bfjghod Goh" userId="17a83449cc180f75" providerId="LiveId" clId="{3C411696-7278-D04D-848E-13DCF6350A00}" dt="2019-02-11T09:57:11.824" v="32"/>
        <pc:sldMkLst>
          <pc:docMk/>
          <pc:sldMk cId="2922901209" sldId="266"/>
        </pc:sldMkLst>
      </pc:sldChg>
      <pc:sldChg chg="modSp add">
        <pc:chgData name="bfjghod Goh" userId="17a83449cc180f75" providerId="LiveId" clId="{3C411696-7278-D04D-848E-13DCF6350A00}" dt="2019-02-11T09:57:12.035" v="33" actId="27636"/>
        <pc:sldMkLst>
          <pc:docMk/>
          <pc:sldMk cId="483978627" sldId="267"/>
        </pc:sldMkLst>
        <pc:spChg chg="mod">
          <ac:chgData name="bfjghod Goh" userId="17a83449cc180f75" providerId="LiveId" clId="{3C411696-7278-D04D-848E-13DCF6350A00}" dt="2019-02-11T09:57:12.035" v="33" actId="27636"/>
          <ac:spMkLst>
            <pc:docMk/>
            <pc:sldMk cId="483978627" sldId="267"/>
            <ac:spMk id="2" creationId="{00000000-0000-0000-0000-000000000000}"/>
          </ac:spMkLst>
        </pc:spChg>
      </pc:sldChg>
      <pc:sldChg chg="add">
        <pc:chgData name="bfjghod Goh" userId="17a83449cc180f75" providerId="LiveId" clId="{3C411696-7278-D04D-848E-13DCF6350A00}" dt="2019-02-11T09:57:11.824" v="32"/>
        <pc:sldMkLst>
          <pc:docMk/>
          <pc:sldMk cId="90444596" sldId="268"/>
        </pc:sldMkLst>
      </pc:sldChg>
      <pc:sldChg chg="add">
        <pc:chgData name="bfjghod Goh" userId="17a83449cc180f75" providerId="LiveId" clId="{3C411696-7278-D04D-848E-13DCF6350A00}" dt="2019-02-11T09:57:11.824" v="32"/>
        <pc:sldMkLst>
          <pc:docMk/>
          <pc:sldMk cId="2300790651" sldId="269"/>
        </pc:sldMkLst>
      </pc:sldChg>
      <pc:sldChg chg="add">
        <pc:chgData name="bfjghod Goh" userId="17a83449cc180f75" providerId="LiveId" clId="{3C411696-7278-D04D-848E-13DCF6350A00}" dt="2019-02-11T09:57:11.824" v="32"/>
        <pc:sldMkLst>
          <pc:docMk/>
          <pc:sldMk cId="380211711" sldId="271"/>
        </pc:sldMkLst>
      </pc:sldChg>
      <pc:sldChg chg="modSp add">
        <pc:chgData name="bfjghod Goh" userId="17a83449cc180f75" providerId="LiveId" clId="{3C411696-7278-D04D-848E-13DCF6350A00}" dt="2019-02-11T09:57:12.051" v="34" actId="27636"/>
        <pc:sldMkLst>
          <pc:docMk/>
          <pc:sldMk cId="401358832" sldId="273"/>
        </pc:sldMkLst>
        <pc:spChg chg="mod">
          <ac:chgData name="bfjghod Goh" userId="17a83449cc180f75" providerId="LiveId" clId="{3C411696-7278-D04D-848E-13DCF6350A00}" dt="2019-02-11T09:57:12.051" v="34" actId="27636"/>
          <ac:spMkLst>
            <pc:docMk/>
            <pc:sldMk cId="401358832" sldId="273"/>
            <ac:spMk id="5" creationId="{00000000-0000-0000-0000-000000000000}"/>
          </ac:spMkLst>
        </pc:spChg>
      </pc:sldChg>
      <pc:sldChg chg="modSp add">
        <pc:chgData name="bfjghod Goh" userId="17a83449cc180f75" providerId="LiveId" clId="{3C411696-7278-D04D-848E-13DCF6350A00}" dt="2019-02-11T09:57:12.067" v="35" actId="27636"/>
        <pc:sldMkLst>
          <pc:docMk/>
          <pc:sldMk cId="336023640" sldId="274"/>
        </pc:sldMkLst>
        <pc:spChg chg="mod">
          <ac:chgData name="bfjghod Goh" userId="17a83449cc180f75" providerId="LiveId" clId="{3C411696-7278-D04D-848E-13DCF6350A00}" dt="2019-02-11T09:57:12.067" v="35" actId="27636"/>
          <ac:spMkLst>
            <pc:docMk/>
            <pc:sldMk cId="336023640" sldId="274"/>
            <ac:spMk id="2" creationId="{00000000-0000-0000-0000-000000000000}"/>
          </ac:spMkLst>
        </pc:spChg>
      </pc:sldChg>
      <pc:sldChg chg="add">
        <pc:chgData name="bfjghod Goh" userId="17a83449cc180f75" providerId="LiveId" clId="{3C411696-7278-D04D-848E-13DCF6350A00}" dt="2019-02-11T09:57:11.824" v="32"/>
        <pc:sldMkLst>
          <pc:docMk/>
          <pc:sldMk cId="3771887006" sldId="275"/>
        </pc:sldMkLst>
      </pc:sldChg>
      <pc:sldChg chg="add">
        <pc:chgData name="bfjghod Goh" userId="17a83449cc180f75" providerId="LiveId" clId="{3C411696-7278-D04D-848E-13DCF6350A00}" dt="2019-02-11T09:57:11.824" v="32"/>
        <pc:sldMkLst>
          <pc:docMk/>
          <pc:sldMk cId="2679791594" sldId="277"/>
        </pc:sldMkLst>
      </pc:sldChg>
      <pc:sldChg chg="add">
        <pc:chgData name="bfjghod Goh" userId="17a83449cc180f75" providerId="LiveId" clId="{3C411696-7278-D04D-848E-13DCF6350A00}" dt="2019-02-11T09:57:11.824" v="32"/>
        <pc:sldMkLst>
          <pc:docMk/>
          <pc:sldMk cId="1075125668" sldId="280"/>
        </pc:sldMkLst>
      </pc:sldChg>
      <pc:sldChg chg="add">
        <pc:chgData name="bfjghod Goh" userId="17a83449cc180f75" providerId="LiveId" clId="{3C411696-7278-D04D-848E-13DCF6350A00}" dt="2019-02-11T09:57:11.824" v="32"/>
        <pc:sldMkLst>
          <pc:docMk/>
          <pc:sldMk cId="4255559143" sldId="281"/>
        </pc:sldMkLst>
      </pc:sldChg>
      <pc:sldChg chg="modSp add">
        <pc:chgData name="bfjghod Goh" userId="17a83449cc180f75" providerId="LiveId" clId="{3C411696-7278-D04D-848E-13DCF6350A00}" dt="2019-02-11T10:26:19.763" v="1395"/>
        <pc:sldMkLst>
          <pc:docMk/>
          <pc:sldMk cId="797638949" sldId="283"/>
        </pc:sldMkLst>
        <pc:spChg chg="mod">
          <ac:chgData name="bfjghod Goh" userId="17a83449cc180f75" providerId="LiveId" clId="{3C411696-7278-D04D-848E-13DCF6350A00}" dt="2019-02-11T10:26:19.763" v="1395"/>
          <ac:spMkLst>
            <pc:docMk/>
            <pc:sldMk cId="797638949" sldId="283"/>
            <ac:spMk id="4" creationId="{8C072EDA-49F4-2243-A799-C1240AC017CB}"/>
          </ac:spMkLst>
        </pc:spChg>
      </pc:sldChg>
      <pc:sldChg chg="add">
        <pc:chgData name="bfjghod Goh" userId="17a83449cc180f75" providerId="LiveId" clId="{3C411696-7278-D04D-848E-13DCF6350A00}" dt="2019-02-11T09:57:11.824" v="32"/>
        <pc:sldMkLst>
          <pc:docMk/>
          <pc:sldMk cId="2096152427" sldId="284"/>
        </pc:sldMkLst>
      </pc:sldChg>
      <pc:sldChg chg="add">
        <pc:chgData name="bfjghod Goh" userId="17a83449cc180f75" providerId="LiveId" clId="{3C411696-7278-D04D-848E-13DCF6350A00}" dt="2019-02-11T09:57:11.824" v="32"/>
        <pc:sldMkLst>
          <pc:docMk/>
          <pc:sldMk cId="217729368" sldId="285"/>
        </pc:sldMkLst>
      </pc:sldChg>
      <pc:sldChg chg="add">
        <pc:chgData name="bfjghod Goh" userId="17a83449cc180f75" providerId="LiveId" clId="{3C411696-7278-D04D-848E-13DCF6350A00}" dt="2019-02-11T09:57:11.824" v="32"/>
        <pc:sldMkLst>
          <pc:docMk/>
          <pc:sldMk cId="3395031132" sldId="287"/>
        </pc:sldMkLst>
      </pc:sldChg>
      <pc:sldChg chg="add">
        <pc:chgData name="bfjghod Goh" userId="17a83449cc180f75" providerId="LiveId" clId="{3C411696-7278-D04D-848E-13DCF6350A00}" dt="2019-02-11T09:57:11.824" v="32"/>
        <pc:sldMkLst>
          <pc:docMk/>
          <pc:sldMk cId="2836935139" sldId="288"/>
        </pc:sldMkLst>
      </pc:sldChg>
      <pc:sldChg chg="modSp add">
        <pc:chgData name="bfjghod Goh" userId="17a83449cc180f75" providerId="LiveId" clId="{3C411696-7278-D04D-848E-13DCF6350A00}" dt="2019-02-11T10:26:30.208" v="1397"/>
        <pc:sldMkLst>
          <pc:docMk/>
          <pc:sldMk cId="1350026156" sldId="303"/>
        </pc:sldMkLst>
        <pc:spChg chg="mod">
          <ac:chgData name="bfjghod Goh" userId="17a83449cc180f75" providerId="LiveId" clId="{3C411696-7278-D04D-848E-13DCF6350A00}" dt="2019-02-11T10:26:30.208" v="1397"/>
          <ac:spMkLst>
            <pc:docMk/>
            <pc:sldMk cId="1350026156" sldId="303"/>
            <ac:spMk id="4" creationId="{AE5D7EEF-2D51-434F-8683-70A55743AE51}"/>
          </ac:spMkLst>
        </pc:spChg>
      </pc:sldChg>
      <pc:sldChg chg="add">
        <pc:chgData name="bfjghod Goh" userId="17a83449cc180f75" providerId="LiveId" clId="{3C411696-7278-D04D-848E-13DCF6350A00}" dt="2019-02-11T09:57:11.824" v="32"/>
        <pc:sldMkLst>
          <pc:docMk/>
          <pc:sldMk cId="1687077538" sldId="305"/>
        </pc:sldMkLst>
      </pc:sldChg>
      <pc:sldChg chg="add">
        <pc:chgData name="bfjghod Goh" userId="17a83449cc180f75" providerId="LiveId" clId="{3C411696-7278-D04D-848E-13DCF6350A00}" dt="2019-02-11T09:57:11.824" v="32"/>
        <pc:sldMkLst>
          <pc:docMk/>
          <pc:sldMk cId="518819087" sldId="306"/>
        </pc:sldMkLst>
      </pc:sldChg>
      <pc:sldChg chg="add">
        <pc:chgData name="bfjghod Goh" userId="17a83449cc180f75" providerId="LiveId" clId="{3C411696-7278-D04D-848E-13DCF6350A00}" dt="2019-02-11T09:57:11.824" v="32"/>
        <pc:sldMkLst>
          <pc:docMk/>
          <pc:sldMk cId="2118251664" sldId="307"/>
        </pc:sldMkLst>
      </pc:sldChg>
      <pc:sldChg chg="add">
        <pc:chgData name="bfjghod Goh" userId="17a83449cc180f75" providerId="LiveId" clId="{3C411696-7278-D04D-848E-13DCF6350A00}" dt="2019-02-11T09:57:11.824" v="32"/>
        <pc:sldMkLst>
          <pc:docMk/>
          <pc:sldMk cId="2182094862" sldId="309"/>
        </pc:sldMkLst>
      </pc:sldChg>
      <pc:sldChg chg="modSp add">
        <pc:chgData name="bfjghod Goh" userId="17a83449cc180f75" providerId="LiveId" clId="{3C411696-7278-D04D-848E-13DCF6350A00}" dt="2019-02-11T10:26:25.088" v="1396"/>
        <pc:sldMkLst>
          <pc:docMk/>
          <pc:sldMk cId="2798999038" sldId="315"/>
        </pc:sldMkLst>
        <pc:spChg chg="mod">
          <ac:chgData name="bfjghod Goh" userId="17a83449cc180f75" providerId="LiveId" clId="{3C411696-7278-D04D-848E-13DCF6350A00}" dt="2019-02-11T10:26:25.088" v="1396"/>
          <ac:spMkLst>
            <pc:docMk/>
            <pc:sldMk cId="2798999038" sldId="315"/>
            <ac:spMk id="4" creationId="{73E95844-1203-6F45-8427-5C2851B569CD}"/>
          </ac:spMkLst>
        </pc:spChg>
      </pc:sldChg>
      <pc:sldChg chg="add">
        <pc:chgData name="bfjghod Goh" userId="17a83449cc180f75" providerId="LiveId" clId="{3C411696-7278-D04D-848E-13DCF6350A00}" dt="2019-02-11T09:57:11.824" v="32"/>
        <pc:sldMkLst>
          <pc:docMk/>
          <pc:sldMk cId="4138798847" sldId="316"/>
        </pc:sldMkLst>
      </pc:sldChg>
      <pc:sldChg chg="add">
        <pc:chgData name="bfjghod Goh" userId="17a83449cc180f75" providerId="LiveId" clId="{3C411696-7278-D04D-848E-13DCF6350A00}" dt="2019-02-11T09:57:11.824" v="32"/>
        <pc:sldMkLst>
          <pc:docMk/>
          <pc:sldMk cId="2194039133" sldId="317"/>
        </pc:sldMkLst>
      </pc:sldChg>
      <pc:sldChg chg="add">
        <pc:chgData name="bfjghod Goh" userId="17a83449cc180f75" providerId="LiveId" clId="{3C411696-7278-D04D-848E-13DCF6350A00}" dt="2019-02-11T09:57:11.824" v="32"/>
        <pc:sldMkLst>
          <pc:docMk/>
          <pc:sldMk cId="3024243658" sldId="318"/>
        </pc:sldMkLst>
      </pc:sldChg>
      <pc:sldChg chg="add">
        <pc:chgData name="bfjghod Goh" userId="17a83449cc180f75" providerId="LiveId" clId="{3C411696-7278-D04D-848E-13DCF6350A00}" dt="2019-02-11T09:57:11.824" v="32"/>
        <pc:sldMkLst>
          <pc:docMk/>
          <pc:sldMk cId="2365349953" sldId="320"/>
        </pc:sldMkLst>
      </pc:sldChg>
      <pc:sldChg chg="add">
        <pc:chgData name="bfjghod Goh" userId="17a83449cc180f75" providerId="LiveId" clId="{3C411696-7278-D04D-848E-13DCF6350A00}" dt="2019-02-11T09:57:11.824" v="32"/>
        <pc:sldMkLst>
          <pc:docMk/>
          <pc:sldMk cId="1974939735" sldId="321"/>
        </pc:sldMkLst>
      </pc:sldChg>
      <pc:sldChg chg="add">
        <pc:chgData name="bfjghod Goh" userId="17a83449cc180f75" providerId="LiveId" clId="{3C411696-7278-D04D-848E-13DCF6350A00}" dt="2019-02-11T09:57:11.824" v="32"/>
        <pc:sldMkLst>
          <pc:docMk/>
          <pc:sldMk cId="3599701482" sldId="322"/>
        </pc:sldMkLst>
      </pc:sldChg>
      <pc:sldChg chg="add">
        <pc:chgData name="bfjghod Goh" userId="17a83449cc180f75" providerId="LiveId" clId="{3C411696-7278-D04D-848E-13DCF6350A00}" dt="2019-02-11T09:57:11.824" v="32"/>
        <pc:sldMkLst>
          <pc:docMk/>
          <pc:sldMk cId="3777849080" sldId="331"/>
        </pc:sldMkLst>
      </pc:sldChg>
      <pc:sldChg chg="modSp add">
        <pc:chgData name="bfjghod Goh" userId="17a83449cc180f75" providerId="LiveId" clId="{3C411696-7278-D04D-848E-13DCF6350A00}" dt="2019-02-11T10:26:06.681" v="1393"/>
        <pc:sldMkLst>
          <pc:docMk/>
          <pc:sldMk cId="3999637528" sldId="353"/>
        </pc:sldMkLst>
        <pc:spChg chg="mod">
          <ac:chgData name="bfjghod Goh" userId="17a83449cc180f75" providerId="LiveId" clId="{3C411696-7278-D04D-848E-13DCF6350A00}" dt="2019-02-11T10:26:06.681" v="1393"/>
          <ac:spMkLst>
            <pc:docMk/>
            <pc:sldMk cId="3999637528" sldId="353"/>
            <ac:spMk id="3" creationId="{AE5D7EEF-2D51-434F-8683-70A55743AE51}"/>
          </ac:spMkLst>
        </pc:spChg>
      </pc:sldChg>
      <pc:sldChg chg="modSp add">
        <pc:chgData name="bfjghod Goh" userId="17a83449cc180f75" providerId="LiveId" clId="{3C411696-7278-D04D-848E-13DCF6350A00}" dt="2019-02-11T10:26:12.288" v="1394"/>
        <pc:sldMkLst>
          <pc:docMk/>
          <pc:sldMk cId="1289493063" sldId="354"/>
        </pc:sldMkLst>
        <pc:spChg chg="mod">
          <ac:chgData name="bfjghod Goh" userId="17a83449cc180f75" providerId="LiveId" clId="{3C411696-7278-D04D-848E-13DCF6350A00}" dt="2019-02-11T10:26:12.288" v="1394"/>
          <ac:spMkLst>
            <pc:docMk/>
            <pc:sldMk cId="1289493063" sldId="354"/>
            <ac:spMk id="4" creationId="{AE5D7EEF-2D51-434F-8683-70A55743AE51}"/>
          </ac:spMkLst>
        </pc:spChg>
      </pc:sldChg>
      <pc:sldChg chg="add">
        <pc:chgData name="bfjghod Goh" userId="17a83449cc180f75" providerId="LiveId" clId="{3C411696-7278-D04D-848E-13DCF6350A00}" dt="2019-02-11T09:57:11.824" v="32"/>
        <pc:sldMkLst>
          <pc:docMk/>
          <pc:sldMk cId="374141867" sldId="355"/>
        </pc:sldMkLst>
      </pc:sldChg>
      <pc:sldChg chg="add">
        <pc:chgData name="bfjghod Goh" userId="17a83449cc180f75" providerId="LiveId" clId="{3C411696-7278-D04D-848E-13DCF6350A00}" dt="2019-02-11T09:56:12.656" v="31"/>
        <pc:sldMkLst>
          <pc:docMk/>
          <pc:sldMk cId="3704182788" sldId="356"/>
        </pc:sldMkLst>
      </pc:sldChg>
      <pc:sldChg chg="add">
        <pc:chgData name="bfjghod Goh" userId="17a83449cc180f75" providerId="LiveId" clId="{3C411696-7278-D04D-848E-13DCF6350A00}" dt="2019-02-11T09:56:12.656" v="31"/>
        <pc:sldMkLst>
          <pc:docMk/>
          <pc:sldMk cId="3664026844" sldId="357"/>
        </pc:sldMkLst>
      </pc:sldChg>
      <pc:sldChg chg="add">
        <pc:chgData name="bfjghod Goh" userId="17a83449cc180f75" providerId="LiveId" clId="{3C411696-7278-D04D-848E-13DCF6350A00}" dt="2019-02-11T09:56:12.656" v="31"/>
        <pc:sldMkLst>
          <pc:docMk/>
          <pc:sldMk cId="4261999922" sldId="358"/>
        </pc:sldMkLst>
      </pc:sldChg>
      <pc:sldChg chg="add">
        <pc:chgData name="bfjghod Goh" userId="17a83449cc180f75" providerId="LiveId" clId="{3C411696-7278-D04D-848E-13DCF6350A00}" dt="2019-02-11T09:57:11.824" v="32"/>
        <pc:sldMkLst>
          <pc:docMk/>
          <pc:sldMk cId="3873981537" sldId="359"/>
        </pc:sldMkLst>
      </pc:sldChg>
      <pc:sldChg chg="add">
        <pc:chgData name="bfjghod Goh" userId="17a83449cc180f75" providerId="LiveId" clId="{3C411696-7278-D04D-848E-13DCF6350A00}" dt="2019-02-11T09:57:11.824" v="32"/>
        <pc:sldMkLst>
          <pc:docMk/>
          <pc:sldMk cId="1142724771" sldId="362"/>
        </pc:sldMkLst>
      </pc:sldChg>
      <pc:sldChg chg="add">
        <pc:chgData name="bfjghod Goh" userId="17a83449cc180f75" providerId="LiveId" clId="{3C411696-7278-D04D-848E-13DCF6350A00}" dt="2019-02-11T09:57:11.824" v="32"/>
        <pc:sldMkLst>
          <pc:docMk/>
          <pc:sldMk cId="1347986776" sldId="363"/>
        </pc:sldMkLst>
      </pc:sldChg>
      <pc:sldChg chg="add">
        <pc:chgData name="bfjghod Goh" userId="17a83449cc180f75" providerId="LiveId" clId="{3C411696-7278-D04D-848E-13DCF6350A00}" dt="2019-02-11T09:57:11.824" v="32"/>
        <pc:sldMkLst>
          <pc:docMk/>
          <pc:sldMk cId="3134323065" sldId="364"/>
        </pc:sldMkLst>
      </pc:sldChg>
      <pc:sldChg chg="add">
        <pc:chgData name="bfjghod Goh" userId="17a83449cc180f75" providerId="LiveId" clId="{3C411696-7278-D04D-848E-13DCF6350A00}" dt="2019-02-11T09:57:11.824" v="32"/>
        <pc:sldMkLst>
          <pc:docMk/>
          <pc:sldMk cId="30068861" sldId="366"/>
        </pc:sldMkLst>
      </pc:sldChg>
      <pc:sldChg chg="add">
        <pc:chgData name="bfjghod Goh" userId="17a83449cc180f75" providerId="LiveId" clId="{3C411696-7278-D04D-848E-13DCF6350A00}" dt="2019-02-11T09:57:11.824" v="32"/>
        <pc:sldMkLst>
          <pc:docMk/>
          <pc:sldMk cId="3708187419" sldId="367"/>
        </pc:sldMkLst>
      </pc:sldChg>
      <pc:sldChg chg="modSp">
        <pc:chgData name="bfjghod Goh" userId="17a83449cc180f75" providerId="LiveId" clId="{3C411696-7278-D04D-848E-13DCF6350A00}" dt="2019-02-11T10:27:00.933" v="1408" actId="20577"/>
        <pc:sldMkLst>
          <pc:docMk/>
          <pc:sldMk cId="3312333509" sldId="438"/>
        </pc:sldMkLst>
        <pc:spChg chg="mod">
          <ac:chgData name="bfjghod Goh" userId="17a83449cc180f75" providerId="LiveId" clId="{3C411696-7278-D04D-848E-13DCF6350A00}" dt="2019-02-11T10:27:00.933" v="1408" actId="20577"/>
          <ac:spMkLst>
            <pc:docMk/>
            <pc:sldMk cId="3312333509" sldId="438"/>
            <ac:spMk id="6" creationId="{51E76512-37A1-604B-8EEE-EBAC749FD876}"/>
          </ac:spMkLst>
        </pc:spChg>
      </pc:sldChg>
      <pc:sldChg chg="modSp">
        <pc:chgData name="bfjghod Goh" userId="17a83449cc180f75" providerId="LiveId" clId="{3C411696-7278-D04D-848E-13DCF6350A00}" dt="2019-02-11T10:26:00.305" v="1392"/>
        <pc:sldMkLst>
          <pc:docMk/>
          <pc:sldMk cId="4170046257" sldId="439"/>
        </pc:sldMkLst>
        <pc:spChg chg="mod">
          <ac:chgData name="bfjghod Goh" userId="17a83449cc180f75" providerId="LiveId" clId="{3C411696-7278-D04D-848E-13DCF6350A00}" dt="2019-02-11T10:26:00.305" v="1392"/>
          <ac:spMkLst>
            <pc:docMk/>
            <pc:sldMk cId="4170046257" sldId="439"/>
            <ac:spMk id="6" creationId="{51E76512-37A1-604B-8EEE-EBAC749FD876}"/>
          </ac:spMkLst>
        </pc:spChg>
      </pc:sldChg>
      <pc:sldChg chg="modSp">
        <pc:chgData name="bfjghod Goh" userId="17a83449cc180f75" providerId="LiveId" clId="{3C411696-7278-D04D-848E-13DCF6350A00}" dt="2019-02-11T10:30:11.642" v="1472" actId="20577"/>
        <pc:sldMkLst>
          <pc:docMk/>
          <pc:sldMk cId="1321633636" sldId="441"/>
        </pc:sldMkLst>
        <pc:spChg chg="mod">
          <ac:chgData name="bfjghod Goh" userId="17a83449cc180f75" providerId="LiveId" clId="{3C411696-7278-D04D-848E-13DCF6350A00}" dt="2019-02-11T10:30:11.642" v="1472" actId="20577"/>
          <ac:spMkLst>
            <pc:docMk/>
            <pc:sldMk cId="1321633636" sldId="441"/>
            <ac:spMk id="3" creationId="{29ACE42F-AFD0-2D41-B769-13FDF7C1B34A}"/>
          </ac:spMkLst>
        </pc:spChg>
      </pc:sldChg>
      <pc:sldChg chg="modSp">
        <pc:chgData name="bfjghod Goh" userId="17a83449cc180f75" providerId="LiveId" clId="{3C411696-7278-D04D-848E-13DCF6350A00}" dt="2019-02-11T10:25:49.643" v="1390"/>
        <pc:sldMkLst>
          <pc:docMk/>
          <pc:sldMk cId="2905184854" sldId="1338"/>
        </pc:sldMkLst>
        <pc:spChg chg="mod">
          <ac:chgData name="bfjghod Goh" userId="17a83449cc180f75" providerId="LiveId" clId="{3C411696-7278-D04D-848E-13DCF6350A00}" dt="2019-02-11T10:25:49.643" v="1390"/>
          <ac:spMkLst>
            <pc:docMk/>
            <pc:sldMk cId="2905184854" sldId="1338"/>
            <ac:spMk id="6" creationId="{51E76512-37A1-604B-8EEE-EBAC749FD876}"/>
          </ac:spMkLst>
        </pc:spChg>
      </pc:sldChg>
      <pc:sldChg chg="modSp">
        <pc:chgData name="bfjghod Goh" userId="17a83449cc180f75" providerId="LiveId" clId="{3C411696-7278-D04D-848E-13DCF6350A00}" dt="2019-02-11T10:25:44.111" v="1389"/>
        <pc:sldMkLst>
          <pc:docMk/>
          <pc:sldMk cId="684777121" sldId="1340"/>
        </pc:sldMkLst>
        <pc:spChg chg="mod">
          <ac:chgData name="bfjghod Goh" userId="17a83449cc180f75" providerId="LiveId" clId="{3C411696-7278-D04D-848E-13DCF6350A00}" dt="2019-02-11T10:25:44.111" v="1389"/>
          <ac:spMkLst>
            <pc:docMk/>
            <pc:sldMk cId="684777121" sldId="1340"/>
            <ac:spMk id="6" creationId="{51E76512-37A1-604B-8EEE-EBAC749FD876}"/>
          </ac:spMkLst>
        </pc:spChg>
      </pc:sldChg>
      <pc:sldChg chg="modSp">
        <pc:chgData name="bfjghod Goh" userId="17a83449cc180f75" providerId="LiveId" clId="{3C411696-7278-D04D-848E-13DCF6350A00}" dt="2019-02-11T10:25:54.546" v="1391"/>
        <pc:sldMkLst>
          <pc:docMk/>
          <pc:sldMk cId="722755508" sldId="1342"/>
        </pc:sldMkLst>
        <pc:spChg chg="mod">
          <ac:chgData name="bfjghod Goh" userId="17a83449cc180f75" providerId="LiveId" clId="{3C411696-7278-D04D-848E-13DCF6350A00}" dt="2019-02-11T10:25:54.546" v="1391"/>
          <ac:spMkLst>
            <pc:docMk/>
            <pc:sldMk cId="722755508" sldId="1342"/>
            <ac:spMk id="6" creationId="{51E76512-37A1-604B-8EEE-EBAC749FD876}"/>
          </ac:spMkLst>
        </pc:spChg>
      </pc:sldChg>
      <pc:sldChg chg="modSp">
        <pc:chgData name="bfjghod Goh" userId="17a83449cc180f75" providerId="LiveId" clId="{3C411696-7278-D04D-848E-13DCF6350A00}" dt="2019-04-12T08:23:20.420" v="5831" actId="20577"/>
        <pc:sldMkLst>
          <pc:docMk/>
          <pc:sldMk cId="4189839383" sldId="1363"/>
        </pc:sldMkLst>
        <pc:spChg chg="mod">
          <ac:chgData name="bfjghod Goh" userId="17a83449cc180f75" providerId="LiveId" clId="{3C411696-7278-D04D-848E-13DCF6350A00}" dt="2019-04-12T08:23:20.420" v="5831" actId="20577"/>
          <ac:spMkLst>
            <pc:docMk/>
            <pc:sldMk cId="4189839383" sldId="1363"/>
            <ac:spMk id="8" creationId="{00000000-0000-0000-0000-000000000000}"/>
          </ac:spMkLst>
        </pc:spChg>
        <pc:spChg chg="mod">
          <ac:chgData name="bfjghod Goh" userId="17a83449cc180f75" providerId="LiveId" clId="{3C411696-7278-D04D-848E-13DCF6350A00}" dt="2019-04-12T08:23:07.860" v="5811" actId="20577"/>
          <ac:spMkLst>
            <pc:docMk/>
            <pc:sldMk cId="4189839383" sldId="1363"/>
            <ac:spMk id="9" creationId="{00000000-0000-0000-0000-000000000000}"/>
          </ac:spMkLst>
        </pc:spChg>
      </pc:sldChg>
      <pc:sldChg chg="modSp">
        <pc:chgData name="bfjghod Goh" userId="17a83449cc180f75" providerId="LiveId" clId="{3C411696-7278-D04D-848E-13DCF6350A00}" dt="2019-04-12T08:23:47.530" v="5833"/>
        <pc:sldMkLst>
          <pc:docMk/>
          <pc:sldMk cId="3328225974" sldId="1364"/>
        </pc:sldMkLst>
        <pc:spChg chg="mod">
          <ac:chgData name="bfjghod Goh" userId="17a83449cc180f75" providerId="LiveId" clId="{3C411696-7278-D04D-848E-13DCF6350A00}" dt="2019-04-12T08:23:47.530" v="5833"/>
          <ac:spMkLst>
            <pc:docMk/>
            <pc:sldMk cId="3328225974" sldId="1364"/>
            <ac:spMk id="8" creationId="{00000000-0000-0000-0000-000000000000}"/>
          </ac:spMkLst>
        </pc:spChg>
        <pc:spChg chg="mod">
          <ac:chgData name="bfjghod Goh" userId="17a83449cc180f75" providerId="LiveId" clId="{3C411696-7278-D04D-848E-13DCF6350A00}" dt="2019-04-12T08:23:36.098" v="5832"/>
          <ac:spMkLst>
            <pc:docMk/>
            <pc:sldMk cId="3328225974" sldId="1364"/>
            <ac:spMk id="9" creationId="{00000000-0000-0000-0000-000000000000}"/>
          </ac:spMkLst>
        </pc:spChg>
      </pc:sldChg>
      <pc:sldChg chg="modSp">
        <pc:chgData name="bfjghod Goh" userId="17a83449cc180f75" providerId="LiveId" clId="{3C411696-7278-D04D-848E-13DCF6350A00}" dt="2019-03-01T01:59:01.832" v="5086" actId="20577"/>
        <pc:sldMkLst>
          <pc:docMk/>
          <pc:sldMk cId="727469965" sldId="1366"/>
        </pc:sldMkLst>
        <pc:spChg chg="mod">
          <ac:chgData name="bfjghod Goh" userId="17a83449cc180f75" providerId="LiveId" clId="{3C411696-7278-D04D-848E-13DCF6350A00}" dt="2019-03-01T01:58:22.958" v="5054" actId="20577"/>
          <ac:spMkLst>
            <pc:docMk/>
            <pc:sldMk cId="727469965" sldId="1366"/>
            <ac:spMk id="2" creationId="{6DB22949-A5B8-6F48-A125-D41D66A11A18}"/>
          </ac:spMkLst>
        </pc:spChg>
        <pc:spChg chg="mod">
          <ac:chgData name="bfjghod Goh" userId="17a83449cc180f75" providerId="LiveId" clId="{3C411696-7278-D04D-848E-13DCF6350A00}" dt="2019-03-01T01:59:01.832" v="5086" actId="20577"/>
          <ac:spMkLst>
            <pc:docMk/>
            <pc:sldMk cId="727469965" sldId="1366"/>
            <ac:spMk id="3" creationId="{F4C9F38C-3D48-5B4F-8954-F1A7240D553F}"/>
          </ac:spMkLst>
        </pc:spChg>
      </pc:sldChg>
      <pc:sldChg chg="addSp delSp modSp add del">
        <pc:chgData name="bfjghod Goh" userId="17a83449cc180f75" providerId="LiveId" clId="{3C411696-7278-D04D-848E-13DCF6350A00}" dt="2019-02-11T10:26:49.230" v="1400" actId="14100"/>
        <pc:sldMkLst>
          <pc:docMk/>
          <pc:sldMk cId="1150376426" sldId="1371"/>
        </pc:sldMkLst>
        <pc:spChg chg="add del mod">
          <ac:chgData name="bfjghod Goh" userId="17a83449cc180f75" providerId="LiveId" clId="{3C411696-7278-D04D-848E-13DCF6350A00}" dt="2019-02-11T09:55:01.889" v="27" actId="478"/>
          <ac:spMkLst>
            <pc:docMk/>
            <pc:sldMk cId="1150376426" sldId="1371"/>
            <ac:spMk id="2" creationId="{4F3EAC84-2CF4-BE41-A0B8-80356CBAEFE9}"/>
          </ac:spMkLst>
        </pc:spChg>
        <pc:spChg chg="mod">
          <ac:chgData name="bfjghod Goh" userId="17a83449cc180f75" providerId="LiveId" clId="{3C411696-7278-D04D-848E-13DCF6350A00}" dt="2019-02-11T10:26:49.230" v="1400" actId="14100"/>
          <ac:spMkLst>
            <pc:docMk/>
            <pc:sldMk cId="1150376426" sldId="1371"/>
            <ac:spMk id="4" creationId="{7AF536C2-CDEA-7440-ABAA-8E28A2CD8FAA}"/>
          </ac:spMkLst>
        </pc:spChg>
      </pc:sldChg>
      <pc:sldChg chg="modSp add">
        <pc:chgData name="bfjghod Goh" userId="17a83449cc180f75" providerId="LiveId" clId="{3C411696-7278-D04D-848E-13DCF6350A00}" dt="2019-02-11T10:26:37.127" v="1398"/>
        <pc:sldMkLst>
          <pc:docMk/>
          <pc:sldMk cId="970946884" sldId="1373"/>
        </pc:sldMkLst>
        <pc:spChg chg="mod">
          <ac:chgData name="bfjghod Goh" userId="17a83449cc180f75" providerId="LiveId" clId="{3C411696-7278-D04D-848E-13DCF6350A00}" dt="2019-02-11T10:26:37.127" v="1398"/>
          <ac:spMkLst>
            <pc:docMk/>
            <pc:sldMk cId="970946884" sldId="1373"/>
            <ac:spMk id="6" creationId="{51E76512-37A1-604B-8EEE-EBAC749FD876}"/>
          </ac:spMkLst>
        </pc:spChg>
      </pc:sldChg>
      <pc:sldChg chg="addSp delSp modSp add">
        <pc:chgData name="bfjghod Goh" userId="17a83449cc180f75" providerId="LiveId" clId="{3C411696-7278-D04D-848E-13DCF6350A00}" dt="2019-02-11T10:15:05.543" v="690" actId="1076"/>
        <pc:sldMkLst>
          <pc:docMk/>
          <pc:sldMk cId="3959628099" sldId="1374"/>
        </pc:sldMkLst>
        <pc:spChg chg="add del mod">
          <ac:chgData name="bfjghod Goh" userId="17a83449cc180f75" providerId="LiveId" clId="{3C411696-7278-D04D-848E-13DCF6350A00}" dt="2019-02-11T10:00:46.742" v="117"/>
          <ac:spMkLst>
            <pc:docMk/>
            <pc:sldMk cId="3959628099" sldId="1374"/>
            <ac:spMk id="2" creationId="{C77A686A-661F-BA46-93BF-48C395B1D488}"/>
          </ac:spMkLst>
        </pc:spChg>
        <pc:spChg chg="add del mod">
          <ac:chgData name="bfjghod Goh" userId="17a83449cc180f75" providerId="LiveId" clId="{3C411696-7278-D04D-848E-13DCF6350A00}" dt="2019-02-11T10:00:46.742" v="117"/>
          <ac:spMkLst>
            <pc:docMk/>
            <pc:sldMk cId="3959628099" sldId="1374"/>
            <ac:spMk id="3" creationId="{43493152-64AC-824C-B4F6-702BCE41110D}"/>
          </ac:spMkLst>
        </pc:spChg>
        <pc:spChg chg="add mod">
          <ac:chgData name="bfjghod Goh" userId="17a83449cc180f75" providerId="LiveId" clId="{3C411696-7278-D04D-848E-13DCF6350A00}" dt="2019-02-11T10:01:32.135" v="210" actId="20577"/>
          <ac:spMkLst>
            <pc:docMk/>
            <pc:sldMk cId="3959628099" sldId="1374"/>
            <ac:spMk id="4" creationId="{94AC1E35-3DEC-F349-A116-96F21D723857}"/>
          </ac:spMkLst>
        </pc:spChg>
        <pc:spChg chg="add mod">
          <ac:chgData name="bfjghod Goh" userId="17a83449cc180f75" providerId="LiveId" clId="{3C411696-7278-D04D-848E-13DCF6350A00}" dt="2019-02-11T10:15:05.543" v="690" actId="1076"/>
          <ac:spMkLst>
            <pc:docMk/>
            <pc:sldMk cId="3959628099" sldId="1374"/>
            <ac:spMk id="6" creationId="{864F954B-F705-1E4B-A20E-AB66D5B1755C}"/>
          </ac:spMkLst>
        </pc:spChg>
        <pc:picChg chg="add mod">
          <ac:chgData name="bfjghod Goh" userId="17a83449cc180f75" providerId="LiveId" clId="{3C411696-7278-D04D-848E-13DCF6350A00}" dt="2019-02-11T10:12:19.925" v="632" actId="1076"/>
          <ac:picMkLst>
            <pc:docMk/>
            <pc:sldMk cId="3959628099" sldId="1374"/>
            <ac:picMk id="5" creationId="{3C79C9A0-0238-BE4B-AE67-5789272B0F01}"/>
          </ac:picMkLst>
        </pc:picChg>
      </pc:sldChg>
      <pc:sldChg chg="addSp modSp add">
        <pc:chgData name="bfjghod Goh" userId="17a83449cc180f75" providerId="LiveId" clId="{3C411696-7278-D04D-848E-13DCF6350A00}" dt="2019-02-11T10:04:38.923" v="557" actId="113"/>
        <pc:sldMkLst>
          <pc:docMk/>
          <pc:sldMk cId="3030821311" sldId="1375"/>
        </pc:sldMkLst>
        <pc:spChg chg="add mod">
          <ac:chgData name="bfjghod Goh" userId="17a83449cc180f75" providerId="LiveId" clId="{3C411696-7278-D04D-848E-13DCF6350A00}" dt="2019-02-11T10:04:38.923" v="557" actId="113"/>
          <ac:spMkLst>
            <pc:docMk/>
            <pc:sldMk cId="3030821311" sldId="1375"/>
            <ac:spMk id="2" creationId="{5E1AB8AE-CD82-A844-9AD6-F547587D7BDD}"/>
          </ac:spMkLst>
        </pc:spChg>
      </pc:sldChg>
      <pc:sldChg chg="addSp modSp add">
        <pc:chgData name="bfjghod Goh" userId="17a83449cc180f75" providerId="LiveId" clId="{3C411696-7278-D04D-848E-13DCF6350A00}" dt="2019-03-01T02:04:30.729" v="5326" actId="113"/>
        <pc:sldMkLst>
          <pc:docMk/>
          <pc:sldMk cId="1650622996" sldId="1376"/>
        </pc:sldMkLst>
        <pc:spChg chg="add mod">
          <ac:chgData name="bfjghod Goh" userId="17a83449cc180f75" providerId="LiveId" clId="{3C411696-7278-D04D-848E-13DCF6350A00}" dt="2019-03-01T02:04:30.729" v="5326" actId="113"/>
          <ac:spMkLst>
            <pc:docMk/>
            <pc:sldMk cId="1650622996" sldId="1376"/>
            <ac:spMk id="2" creationId="{4A1D2172-909A-7940-AE9E-8DE8D862F93C}"/>
          </ac:spMkLst>
        </pc:spChg>
        <pc:spChg chg="add mod">
          <ac:chgData name="bfjghod Goh" userId="17a83449cc180f75" providerId="LiveId" clId="{3C411696-7278-D04D-848E-13DCF6350A00}" dt="2019-02-11T10:11:20.355" v="625" actId="113"/>
          <ac:spMkLst>
            <pc:docMk/>
            <pc:sldMk cId="1650622996" sldId="1376"/>
            <ac:spMk id="3" creationId="{DF49AB7A-1E8E-2B4E-9CED-D086CB2EDDB3}"/>
          </ac:spMkLst>
        </pc:spChg>
      </pc:sldChg>
      <pc:sldChg chg="modSp add">
        <pc:chgData name="bfjghod Goh" userId="17a83449cc180f75" providerId="LiveId" clId="{3C411696-7278-D04D-848E-13DCF6350A00}" dt="2019-03-01T02:04:34.304" v="5327" actId="113"/>
        <pc:sldMkLst>
          <pc:docMk/>
          <pc:sldMk cId="495318172" sldId="1378"/>
        </pc:sldMkLst>
        <pc:spChg chg="mod">
          <ac:chgData name="bfjghod Goh" userId="17a83449cc180f75" providerId="LiveId" clId="{3C411696-7278-D04D-848E-13DCF6350A00}" dt="2019-03-01T02:04:34.304" v="5327" actId="113"/>
          <ac:spMkLst>
            <pc:docMk/>
            <pc:sldMk cId="495318172" sldId="1378"/>
            <ac:spMk id="2" creationId="{4A1D2172-909A-7940-AE9E-8DE8D862F93C}"/>
          </ac:spMkLst>
        </pc:spChg>
        <pc:spChg chg="mod">
          <ac:chgData name="bfjghod Goh" userId="17a83449cc180f75" providerId="LiveId" clId="{3C411696-7278-D04D-848E-13DCF6350A00}" dt="2019-02-11T10:19:56.848" v="694"/>
          <ac:spMkLst>
            <pc:docMk/>
            <pc:sldMk cId="495318172" sldId="1378"/>
            <ac:spMk id="3" creationId="{DF49AB7A-1E8E-2B4E-9CED-D086CB2EDDB3}"/>
          </ac:spMkLst>
        </pc:spChg>
      </pc:sldChg>
      <pc:sldChg chg="addSp modSp add ord">
        <pc:chgData name="bfjghod Goh" userId="17a83449cc180f75" providerId="LiveId" clId="{3C411696-7278-D04D-848E-13DCF6350A00}" dt="2019-03-01T02:05:44.112" v="5479" actId="20577"/>
        <pc:sldMkLst>
          <pc:docMk/>
          <pc:sldMk cId="1816410299" sldId="1380"/>
        </pc:sldMkLst>
        <pc:spChg chg="mod">
          <ac:chgData name="bfjghod Goh" userId="17a83449cc180f75" providerId="LiveId" clId="{3C411696-7278-D04D-848E-13DCF6350A00}" dt="2019-03-01T02:04:46.253" v="5328" actId="113"/>
          <ac:spMkLst>
            <pc:docMk/>
            <pc:sldMk cId="1816410299" sldId="1380"/>
            <ac:spMk id="2" creationId="{4A1D2172-909A-7940-AE9E-8DE8D862F93C}"/>
          </ac:spMkLst>
        </pc:spChg>
        <pc:spChg chg="mod">
          <ac:chgData name="bfjghod Goh" userId="17a83449cc180f75" providerId="LiveId" clId="{3C411696-7278-D04D-848E-13DCF6350A00}" dt="2019-03-01T02:05:44.112" v="5479" actId="20577"/>
          <ac:spMkLst>
            <pc:docMk/>
            <pc:sldMk cId="1816410299" sldId="1380"/>
            <ac:spMk id="3" creationId="{DF49AB7A-1E8E-2B4E-9CED-D086CB2EDDB3}"/>
          </ac:spMkLst>
        </pc:spChg>
        <pc:spChg chg="add mod">
          <ac:chgData name="bfjghod Goh" userId="17a83449cc180f75" providerId="LiveId" clId="{3C411696-7278-D04D-848E-13DCF6350A00}" dt="2019-03-01T02:04:48.504" v="5329" actId="113"/>
          <ac:spMkLst>
            <pc:docMk/>
            <pc:sldMk cId="1816410299" sldId="1380"/>
            <ac:spMk id="4" creationId="{94DF6EB3-E5C2-3842-B648-8FC50981AF5B}"/>
          </ac:spMkLst>
        </pc:spChg>
        <pc:spChg chg="add mod">
          <ac:chgData name="bfjghod Goh" userId="17a83449cc180f75" providerId="LiveId" clId="{3C411696-7278-D04D-848E-13DCF6350A00}" dt="2019-02-11T10:27:51.406" v="1470" actId="1076"/>
          <ac:spMkLst>
            <pc:docMk/>
            <pc:sldMk cId="1816410299" sldId="1380"/>
            <ac:spMk id="5" creationId="{AA3E62D0-E2B4-6D45-8E8B-8259259E2642}"/>
          </ac:spMkLst>
        </pc:spChg>
      </pc:sldChg>
      <pc:sldChg chg="addSp modSp add">
        <pc:chgData name="bfjghod Goh" userId="17a83449cc180f75" providerId="LiveId" clId="{3C411696-7278-D04D-848E-13DCF6350A00}" dt="2019-02-11T10:37:15.946" v="1548" actId="1076"/>
        <pc:sldMkLst>
          <pc:docMk/>
          <pc:sldMk cId="2851404322" sldId="1381"/>
        </pc:sldMkLst>
        <pc:spChg chg="mod">
          <ac:chgData name="bfjghod Goh" userId="17a83449cc180f75" providerId="LiveId" clId="{3C411696-7278-D04D-848E-13DCF6350A00}" dt="2019-02-11T10:37:04.705" v="1511" actId="20577"/>
          <ac:spMkLst>
            <pc:docMk/>
            <pc:sldMk cId="2851404322" sldId="1381"/>
            <ac:spMk id="2" creationId="{1657DF2B-BF07-164A-83E9-46B853DD2900}"/>
          </ac:spMkLst>
        </pc:spChg>
        <pc:spChg chg="add mod">
          <ac:chgData name="bfjghod Goh" userId="17a83449cc180f75" providerId="LiveId" clId="{3C411696-7278-D04D-848E-13DCF6350A00}" dt="2019-02-11T10:37:15.946" v="1548" actId="1076"/>
          <ac:spMkLst>
            <pc:docMk/>
            <pc:sldMk cId="2851404322" sldId="1381"/>
            <ac:spMk id="3" creationId="{E1BDB46E-72CE-D148-8178-CD8621DE1634}"/>
          </ac:spMkLst>
        </pc:spChg>
      </pc:sldChg>
      <pc:sldChg chg="modSp add">
        <pc:chgData name="bfjghod Goh" userId="17a83449cc180f75" providerId="LiveId" clId="{3C411696-7278-D04D-848E-13DCF6350A00}" dt="2019-03-01T01:39:30.328" v="1766" actId="20577"/>
        <pc:sldMkLst>
          <pc:docMk/>
          <pc:sldMk cId="2153657199" sldId="1382"/>
        </pc:sldMkLst>
        <pc:spChg chg="mod">
          <ac:chgData name="bfjghod Goh" userId="17a83449cc180f75" providerId="LiveId" clId="{3C411696-7278-D04D-848E-13DCF6350A00}" dt="2019-03-01T01:39:30.328" v="1766" actId="20577"/>
          <ac:spMkLst>
            <pc:docMk/>
            <pc:sldMk cId="2153657199" sldId="1382"/>
            <ac:spMk id="6" creationId="{51E76512-37A1-604B-8EEE-EBAC749FD876}"/>
          </ac:spMkLst>
        </pc:spChg>
      </pc:sldChg>
      <pc:sldChg chg="addSp modSp add">
        <pc:chgData name="bfjghod Goh" userId="17a83449cc180f75" providerId="LiveId" clId="{3C411696-7278-D04D-848E-13DCF6350A00}" dt="2019-03-01T01:40:57.387" v="1952" actId="20577"/>
        <pc:sldMkLst>
          <pc:docMk/>
          <pc:sldMk cId="483373495" sldId="1383"/>
        </pc:sldMkLst>
        <pc:spChg chg="add mod">
          <ac:chgData name="bfjghod Goh" userId="17a83449cc180f75" providerId="LiveId" clId="{3C411696-7278-D04D-848E-13DCF6350A00}" dt="2019-03-01T01:40:57.387" v="1952" actId="20577"/>
          <ac:spMkLst>
            <pc:docMk/>
            <pc:sldMk cId="483373495" sldId="1383"/>
            <ac:spMk id="2" creationId="{C05577C3-3972-2448-8E7A-EAC8029A51BC}"/>
          </ac:spMkLst>
        </pc:spChg>
        <pc:spChg chg="add mod">
          <ac:chgData name="bfjghod Goh" userId="17a83449cc180f75" providerId="LiveId" clId="{3C411696-7278-D04D-848E-13DCF6350A00}" dt="2019-03-01T01:40:48.548" v="1948" actId="20577"/>
          <ac:spMkLst>
            <pc:docMk/>
            <pc:sldMk cId="483373495" sldId="1383"/>
            <ac:spMk id="3" creationId="{7183C758-CCB7-D84A-920B-CB586ED8F68A}"/>
          </ac:spMkLst>
        </pc:spChg>
      </pc:sldChg>
      <pc:sldChg chg="modSp add">
        <pc:chgData name="bfjghod Goh" userId="17a83449cc180f75" providerId="LiveId" clId="{3C411696-7278-D04D-848E-13DCF6350A00}" dt="2019-03-01T01:45:20.405" v="2937" actId="20577"/>
        <pc:sldMkLst>
          <pc:docMk/>
          <pc:sldMk cId="88400079" sldId="1384"/>
        </pc:sldMkLst>
        <pc:spChg chg="mod">
          <ac:chgData name="bfjghod Goh" userId="17a83449cc180f75" providerId="LiveId" clId="{3C411696-7278-D04D-848E-13DCF6350A00}" dt="2019-03-01T01:41:18.688" v="1967" actId="20577"/>
          <ac:spMkLst>
            <pc:docMk/>
            <pc:sldMk cId="88400079" sldId="1384"/>
            <ac:spMk id="2" creationId="{F9B89CCD-D8AD-D448-AEB8-A69BD0814CAC}"/>
          </ac:spMkLst>
        </pc:spChg>
        <pc:spChg chg="mod">
          <ac:chgData name="bfjghod Goh" userId="17a83449cc180f75" providerId="LiveId" clId="{3C411696-7278-D04D-848E-13DCF6350A00}" dt="2019-03-01T01:45:20.405" v="2937" actId="20577"/>
          <ac:spMkLst>
            <pc:docMk/>
            <pc:sldMk cId="88400079" sldId="1384"/>
            <ac:spMk id="3" creationId="{0A3733CD-A4EC-444E-A8C9-581948E8593E}"/>
          </ac:spMkLst>
        </pc:spChg>
      </pc:sldChg>
      <pc:sldChg chg="modSp add">
        <pc:chgData name="bfjghod Goh" userId="17a83449cc180f75" providerId="LiveId" clId="{3C411696-7278-D04D-848E-13DCF6350A00}" dt="2019-03-01T01:49:19.242" v="3614" actId="20577"/>
        <pc:sldMkLst>
          <pc:docMk/>
          <pc:sldMk cId="999304756" sldId="1385"/>
        </pc:sldMkLst>
        <pc:spChg chg="mod">
          <ac:chgData name="bfjghod Goh" userId="17a83449cc180f75" providerId="LiveId" clId="{3C411696-7278-D04D-848E-13DCF6350A00}" dt="2019-03-01T01:41:55.251" v="2077" actId="20577"/>
          <ac:spMkLst>
            <pc:docMk/>
            <pc:sldMk cId="999304756" sldId="1385"/>
            <ac:spMk id="2" creationId="{2E23CE7A-4D1F-0F43-9AE5-CD8338ECEA68}"/>
          </ac:spMkLst>
        </pc:spChg>
        <pc:spChg chg="mod">
          <ac:chgData name="bfjghod Goh" userId="17a83449cc180f75" providerId="LiveId" clId="{3C411696-7278-D04D-848E-13DCF6350A00}" dt="2019-03-01T01:49:19.242" v="3614" actId="20577"/>
          <ac:spMkLst>
            <pc:docMk/>
            <pc:sldMk cId="999304756" sldId="1385"/>
            <ac:spMk id="3" creationId="{058A74D7-17CA-A647-9CDB-7F30819DBC5E}"/>
          </ac:spMkLst>
        </pc:spChg>
      </pc:sldChg>
      <pc:sldChg chg="modSp add">
        <pc:chgData name="bfjghod Goh" userId="17a83449cc180f75" providerId="LiveId" clId="{3C411696-7278-D04D-848E-13DCF6350A00}" dt="2019-03-01T01:53:50.718" v="4427" actId="20577"/>
        <pc:sldMkLst>
          <pc:docMk/>
          <pc:sldMk cId="3360252776" sldId="1386"/>
        </pc:sldMkLst>
        <pc:spChg chg="mod">
          <ac:chgData name="bfjghod Goh" userId="17a83449cc180f75" providerId="LiveId" clId="{3C411696-7278-D04D-848E-13DCF6350A00}" dt="2019-03-01T01:48:00.259" v="3450" actId="20577"/>
          <ac:spMkLst>
            <pc:docMk/>
            <pc:sldMk cId="3360252776" sldId="1386"/>
            <ac:spMk id="2" creationId="{99D633C0-9447-F245-9E7B-86BC1BD15FAA}"/>
          </ac:spMkLst>
        </pc:spChg>
        <pc:spChg chg="mod">
          <ac:chgData name="bfjghod Goh" userId="17a83449cc180f75" providerId="LiveId" clId="{3C411696-7278-D04D-848E-13DCF6350A00}" dt="2019-03-01T01:53:50.718" v="4427" actId="20577"/>
          <ac:spMkLst>
            <pc:docMk/>
            <pc:sldMk cId="3360252776" sldId="1386"/>
            <ac:spMk id="3" creationId="{2C8E30A5-1E11-7248-8E03-44395E0E9286}"/>
          </ac:spMkLst>
        </pc:spChg>
      </pc:sldChg>
      <pc:sldChg chg="modSp add">
        <pc:chgData name="bfjghod Goh" userId="17a83449cc180f75" providerId="LiveId" clId="{3C411696-7278-D04D-848E-13DCF6350A00}" dt="2019-03-04T05:18:04.208" v="5748" actId="20577"/>
        <pc:sldMkLst>
          <pc:docMk/>
          <pc:sldMk cId="870346808" sldId="1387"/>
        </pc:sldMkLst>
        <pc:spChg chg="mod">
          <ac:chgData name="bfjghod Goh" userId="17a83449cc180f75" providerId="LiveId" clId="{3C411696-7278-D04D-848E-13DCF6350A00}" dt="2019-03-01T01:55:11.983" v="4468" actId="20577"/>
          <ac:spMkLst>
            <pc:docMk/>
            <pc:sldMk cId="870346808" sldId="1387"/>
            <ac:spMk id="2" creationId="{C29D178B-5308-7242-B93B-43B95ABD7BEC}"/>
          </ac:spMkLst>
        </pc:spChg>
        <pc:spChg chg="mod">
          <ac:chgData name="bfjghod Goh" userId="17a83449cc180f75" providerId="LiveId" clId="{3C411696-7278-D04D-848E-13DCF6350A00}" dt="2019-03-04T05:18:04.208" v="5748" actId="20577"/>
          <ac:spMkLst>
            <pc:docMk/>
            <pc:sldMk cId="870346808" sldId="1387"/>
            <ac:spMk id="3" creationId="{F169A9E9-7D85-BF46-95D1-65447AC1E435}"/>
          </ac:spMkLst>
        </pc:spChg>
      </pc:sldChg>
      <pc:sldChg chg="modSp add">
        <pc:chgData name="bfjghod Goh" userId="17a83449cc180f75" providerId="LiveId" clId="{3C411696-7278-D04D-848E-13DCF6350A00}" dt="2019-03-01T02:00:33.944" v="5151" actId="20577"/>
        <pc:sldMkLst>
          <pc:docMk/>
          <pc:sldMk cId="3785772621" sldId="1388"/>
        </pc:sldMkLst>
        <pc:spChg chg="mod">
          <ac:chgData name="bfjghod Goh" userId="17a83449cc180f75" providerId="LiveId" clId="{3C411696-7278-D04D-848E-13DCF6350A00}" dt="2019-03-01T02:00:33.944" v="5151" actId="20577"/>
          <ac:spMkLst>
            <pc:docMk/>
            <pc:sldMk cId="3785772621" sldId="1388"/>
            <ac:spMk id="2" creationId="{4CC2A57C-DE5E-8D4E-99D1-54D9CAD19F0E}"/>
          </ac:spMkLst>
        </pc:spChg>
      </pc:sldChg>
      <pc:sldChg chg="modSp add">
        <pc:chgData name="bfjghod Goh" userId="17a83449cc180f75" providerId="LiveId" clId="{3C411696-7278-D04D-848E-13DCF6350A00}" dt="2019-03-01T02:06:25.052" v="5568" actId="20577"/>
        <pc:sldMkLst>
          <pc:docMk/>
          <pc:sldMk cId="1583498630" sldId="1389"/>
        </pc:sldMkLst>
        <pc:spChg chg="mod">
          <ac:chgData name="bfjghod Goh" userId="17a83449cc180f75" providerId="LiveId" clId="{3C411696-7278-D04D-848E-13DCF6350A00}" dt="2019-03-01T02:06:25.052" v="5568" actId="20577"/>
          <ac:spMkLst>
            <pc:docMk/>
            <pc:sldMk cId="1583498630" sldId="1389"/>
            <ac:spMk id="6" creationId="{51E76512-37A1-604B-8EEE-EBAC749FD876}"/>
          </ac:spMkLst>
        </pc:spChg>
      </pc:sldChg>
      <pc:sldChg chg="addSp modSp add">
        <pc:chgData name="bfjghod Goh" userId="17a83449cc180f75" providerId="LiveId" clId="{3C411696-7278-D04D-848E-13DCF6350A00}" dt="2019-03-01T02:04:16.450" v="5325" actId="20577"/>
        <pc:sldMkLst>
          <pc:docMk/>
          <pc:sldMk cId="839422741" sldId="1390"/>
        </pc:sldMkLst>
        <pc:spChg chg="add mod">
          <ac:chgData name="bfjghod Goh" userId="17a83449cc180f75" providerId="LiveId" clId="{3C411696-7278-D04D-848E-13DCF6350A00}" dt="2019-03-01T02:04:09.520" v="5289" actId="20577"/>
          <ac:spMkLst>
            <pc:docMk/>
            <pc:sldMk cId="839422741" sldId="1390"/>
            <ac:spMk id="2" creationId="{788836EA-7EEA-A645-B44F-BEA3C9E30EFC}"/>
          </ac:spMkLst>
        </pc:spChg>
        <pc:spChg chg="add mod">
          <ac:chgData name="bfjghod Goh" userId="17a83449cc180f75" providerId="LiveId" clId="{3C411696-7278-D04D-848E-13DCF6350A00}" dt="2019-03-01T02:04:16.450" v="5325" actId="20577"/>
          <ac:spMkLst>
            <pc:docMk/>
            <pc:sldMk cId="839422741" sldId="1390"/>
            <ac:spMk id="3" creationId="{10D28FA3-9D24-3043-BD98-4E5D20FD8889}"/>
          </ac:spMkLst>
        </pc:spChg>
      </pc:sldChg>
      <pc:sldChg chg="addSp modSp add mod setBg">
        <pc:chgData name="bfjghod Goh" userId="17a83449cc180f75" providerId="LiveId" clId="{3C411696-7278-D04D-848E-13DCF6350A00}" dt="2019-03-13T08:33:31.739" v="5797" actId="20577"/>
        <pc:sldMkLst>
          <pc:docMk/>
          <pc:sldMk cId="2370958793" sldId="1391"/>
        </pc:sldMkLst>
        <pc:spChg chg="add mod">
          <ac:chgData name="bfjghod Goh" userId="17a83449cc180f75" providerId="LiveId" clId="{3C411696-7278-D04D-848E-13DCF6350A00}" dt="2019-03-13T08:33:31.739" v="5797" actId="20577"/>
          <ac:spMkLst>
            <pc:docMk/>
            <pc:sldMk cId="2370958793" sldId="1391"/>
            <ac:spMk id="3" creationId="{86EBC861-3F0B-CE48-BDFB-2C5FF2444378}"/>
          </ac:spMkLst>
        </pc:spChg>
        <pc:spChg chg="add">
          <ac:chgData name="bfjghod Goh" userId="17a83449cc180f75" providerId="LiveId" clId="{3C411696-7278-D04D-848E-13DCF6350A00}" dt="2019-03-13T08:33:22.191" v="5767" actId="26606"/>
          <ac:spMkLst>
            <pc:docMk/>
            <pc:sldMk cId="2370958793" sldId="1391"/>
            <ac:spMk id="8" creationId="{C0B27210-D0CA-4654-B3E3-9ABB4F178EA1}"/>
          </ac:spMkLst>
        </pc:spChg>
        <pc:spChg chg="add">
          <ac:chgData name="bfjghod Goh" userId="17a83449cc180f75" providerId="LiveId" clId="{3C411696-7278-D04D-848E-13DCF6350A00}" dt="2019-03-13T08:33:22.191" v="5767" actId="26606"/>
          <ac:spMkLst>
            <pc:docMk/>
            <pc:sldMk cId="2370958793" sldId="1391"/>
            <ac:spMk id="10" creationId="{1DB7C82F-AB7E-4F0C-B829-FA1B9C415180}"/>
          </ac:spMkLst>
        </pc:spChg>
        <pc:spChg chg="add">
          <ac:chgData name="bfjghod Goh" userId="17a83449cc180f75" providerId="LiveId" clId="{3C411696-7278-D04D-848E-13DCF6350A00}" dt="2019-03-13T08:33:22.191" v="5767" actId="26606"/>
          <ac:spMkLst>
            <pc:docMk/>
            <pc:sldMk cId="2370958793" sldId="1391"/>
            <ac:spMk id="12" creationId="{70B66945-4967-4040-926D-DCA44313CDAB}"/>
          </ac:spMkLst>
        </pc:spChg>
        <pc:picChg chg="add mod ord">
          <ac:chgData name="bfjghod Goh" userId="17a83449cc180f75" providerId="LiveId" clId="{3C411696-7278-D04D-848E-13DCF6350A00}" dt="2019-03-13T08:33:22.191" v="5767" actId="26606"/>
          <ac:picMkLst>
            <pc:docMk/>
            <pc:sldMk cId="2370958793" sldId="1391"/>
            <ac:picMk id="2" creationId="{D87385E6-9740-984F-AE8F-AD367007895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4E29BD-8B95-486D-B85A-99BA2D2BF6A2}"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GB"/>
        </a:p>
      </dgm:t>
    </dgm:pt>
    <dgm:pt modelId="{834866A3-835E-4A12-B010-0B1EE67A9E17}">
      <dgm:prSet/>
      <dgm:spPr>
        <a:solidFill>
          <a:schemeClr val="bg1"/>
        </a:solidFill>
        <a:ln>
          <a:solidFill>
            <a:srgbClr val="0074AF"/>
          </a:solidFill>
        </a:ln>
      </dgm:spPr>
      <dgm:t>
        <a:bodyPr anchor="t"/>
        <a:lstStyle/>
        <a:p>
          <a:pPr algn="l" rtl="0"/>
          <a:r>
            <a:rPr lang="en-US">
              <a:solidFill>
                <a:schemeClr val="tx1"/>
              </a:solidFill>
            </a:rPr>
            <a:t>We compute the permutated data and obtains another t-value of -0.64. If we keep swapping observations across the two groups, many more t-values will be returned. </a:t>
          </a:r>
          <a:endParaRPr lang="en-GB">
            <a:solidFill>
              <a:schemeClr val="tx1"/>
            </a:solidFill>
          </a:endParaRPr>
        </a:p>
      </dgm:t>
    </dgm:pt>
    <dgm:pt modelId="{0151D418-2710-40FA-BE43-FC3450263BEE}" type="parTrans" cxnId="{5CFE89F9-67DA-46F7-8E5B-1E0720CCFF42}">
      <dgm:prSet/>
      <dgm:spPr/>
      <dgm:t>
        <a:bodyPr/>
        <a:lstStyle/>
        <a:p>
          <a:pPr algn="l"/>
          <a:endParaRPr lang="en-GB"/>
        </a:p>
      </dgm:t>
    </dgm:pt>
    <dgm:pt modelId="{0773B09E-A5AD-4D9C-8CAA-D62CBA794F3F}" type="sibTrans" cxnId="{5CFE89F9-67DA-46F7-8E5B-1E0720CCFF42}">
      <dgm:prSet/>
      <dgm:spPr/>
      <dgm:t>
        <a:bodyPr/>
        <a:lstStyle/>
        <a:p>
          <a:pPr algn="l"/>
          <a:endParaRPr lang="en-GB"/>
        </a:p>
      </dgm:t>
    </dgm:pt>
    <dgm:pt modelId="{8CA30664-9FA0-4295-B93B-41CBA976866F}">
      <dgm:prSet/>
      <dgm:spPr>
        <a:solidFill>
          <a:schemeClr val="bg1"/>
        </a:solidFill>
        <a:ln>
          <a:solidFill>
            <a:srgbClr val="0074AF"/>
          </a:solidFill>
        </a:ln>
      </dgm:spPr>
      <dgm:t>
        <a:bodyPr anchor="t"/>
        <a:lstStyle/>
        <a:p>
          <a:pPr algn="l" rtl="0"/>
          <a:r>
            <a:rPr lang="en-US" dirty="0">
              <a:solidFill>
                <a:schemeClr val="tx1"/>
              </a:solidFill>
            </a:rPr>
            <a:t>The purpose of this procedure is to artificially simulate "chance”. Sometimes the t is large, but other times it is small. After exhausting every possibility, say 100, the inquirer can put these t-scores together to plot an empirical distribution curve, which is built on the empirical sample data.</a:t>
          </a:r>
          <a:endParaRPr lang="en-GB" dirty="0">
            <a:solidFill>
              <a:schemeClr val="tx1"/>
            </a:solidFill>
          </a:endParaRPr>
        </a:p>
      </dgm:t>
    </dgm:pt>
    <dgm:pt modelId="{38FF17E8-D56E-420E-A174-EFB58EA825A4}" type="parTrans" cxnId="{4438D47B-4D6D-49ED-88BD-74B3893C9FAF}">
      <dgm:prSet/>
      <dgm:spPr/>
      <dgm:t>
        <a:bodyPr/>
        <a:lstStyle/>
        <a:p>
          <a:pPr algn="l"/>
          <a:endParaRPr lang="en-GB"/>
        </a:p>
      </dgm:t>
    </dgm:pt>
    <dgm:pt modelId="{B86ACBB9-736A-47E7-BD09-E340DEB54FD1}" type="sibTrans" cxnId="{4438D47B-4D6D-49ED-88BD-74B3893C9FAF}">
      <dgm:prSet/>
      <dgm:spPr/>
      <dgm:t>
        <a:bodyPr/>
        <a:lstStyle/>
        <a:p>
          <a:pPr algn="l"/>
          <a:endParaRPr lang="en-GB"/>
        </a:p>
      </dgm:t>
    </dgm:pt>
    <dgm:pt modelId="{23E61204-1560-4FCE-B87D-5E0C4A866699}">
      <dgm:prSet/>
      <dgm:spPr>
        <a:solidFill>
          <a:schemeClr val="bg1"/>
        </a:solidFill>
        <a:ln>
          <a:solidFill>
            <a:srgbClr val="0074AF"/>
          </a:solidFill>
        </a:ln>
      </dgm:spPr>
      <dgm:t>
        <a:bodyPr anchor="t"/>
        <a:lstStyle/>
        <a:p>
          <a:pPr algn="l" rtl="0"/>
          <a:r>
            <a:rPr lang="en-US">
              <a:solidFill>
                <a:schemeClr val="tx1"/>
              </a:solidFill>
            </a:rPr>
            <a:t>When the t-score of 1.55 (observed t-score) is exceeded by permutated t-statistics 5 times out of 100 times, the researcher can conclude that the exact p-value (the probability that this difference happens by chances alone) is 0.05. </a:t>
          </a:r>
          <a:endParaRPr lang="en-GB">
            <a:solidFill>
              <a:schemeClr val="tx1"/>
            </a:solidFill>
          </a:endParaRPr>
        </a:p>
      </dgm:t>
    </dgm:pt>
    <dgm:pt modelId="{5DAC5AD1-BDF9-4E26-9BC3-B232BEDDA08D}" type="parTrans" cxnId="{6FF59846-5E84-4BF1-93CF-58069325E674}">
      <dgm:prSet/>
      <dgm:spPr/>
      <dgm:t>
        <a:bodyPr/>
        <a:lstStyle/>
        <a:p>
          <a:pPr algn="l"/>
          <a:endParaRPr lang="en-GB"/>
        </a:p>
      </dgm:t>
    </dgm:pt>
    <dgm:pt modelId="{658E9253-C5C5-486F-B64F-9EAD2F1528AB}" type="sibTrans" cxnId="{6FF59846-5E84-4BF1-93CF-58069325E674}">
      <dgm:prSet/>
      <dgm:spPr/>
      <dgm:t>
        <a:bodyPr/>
        <a:lstStyle/>
        <a:p>
          <a:pPr algn="l"/>
          <a:endParaRPr lang="en-GB"/>
        </a:p>
      </dgm:t>
    </dgm:pt>
    <dgm:pt modelId="{2794F016-21DB-4ED1-9AC2-A38E22EDAB36}">
      <dgm:prSet/>
      <dgm:spPr>
        <a:solidFill>
          <a:schemeClr val="bg1"/>
        </a:solidFill>
        <a:ln>
          <a:solidFill>
            <a:srgbClr val="0074AF"/>
          </a:solidFill>
        </a:ln>
      </dgm:spPr>
      <dgm:t>
        <a:bodyPr anchor="t"/>
        <a:lstStyle/>
        <a:p>
          <a:pPr algn="l" rtl="0"/>
          <a:r>
            <a:rPr lang="en-US">
              <a:solidFill>
                <a:schemeClr val="tx1"/>
              </a:solidFill>
            </a:rPr>
            <a:t>Since we compares the observed t-score with the empirical t-distribution, the latter becomes the reference set. </a:t>
          </a:r>
          <a:endParaRPr lang="en-GB">
            <a:solidFill>
              <a:schemeClr val="tx1"/>
            </a:solidFill>
          </a:endParaRPr>
        </a:p>
      </dgm:t>
    </dgm:pt>
    <dgm:pt modelId="{BB84B86C-BC8C-4481-95C7-306AF56A33BF}" type="parTrans" cxnId="{3C234458-8183-4B1C-BBAE-B3783D7C6294}">
      <dgm:prSet/>
      <dgm:spPr/>
      <dgm:t>
        <a:bodyPr/>
        <a:lstStyle/>
        <a:p>
          <a:pPr algn="l"/>
          <a:endParaRPr lang="en-GB"/>
        </a:p>
      </dgm:t>
    </dgm:pt>
    <dgm:pt modelId="{FEB2ED9C-E8EE-4C64-9BCA-646DFFDF2572}" type="sibTrans" cxnId="{3C234458-8183-4B1C-BBAE-B3783D7C6294}">
      <dgm:prSet/>
      <dgm:spPr/>
      <dgm:t>
        <a:bodyPr/>
        <a:lstStyle/>
        <a:p>
          <a:pPr algn="l"/>
          <a:endParaRPr lang="en-GB"/>
        </a:p>
      </dgm:t>
    </dgm:pt>
    <dgm:pt modelId="{B28BBC36-A270-4787-BF5A-96C8C86C58EA}">
      <dgm:prSet/>
      <dgm:spPr>
        <a:solidFill>
          <a:schemeClr val="bg1"/>
        </a:solidFill>
        <a:ln>
          <a:solidFill>
            <a:srgbClr val="0074AF"/>
          </a:solidFill>
        </a:ln>
      </dgm:spPr>
      <dgm:t>
        <a:bodyPr anchor="t"/>
        <a:lstStyle/>
        <a:p>
          <a:pPr algn="l" rtl="0"/>
          <a:r>
            <a:rPr lang="en-US">
              <a:solidFill>
                <a:schemeClr val="tx1"/>
              </a:solidFill>
            </a:rPr>
            <a:t>Other types of resampling are based on the same principle: repeated experiments within the same dataset. </a:t>
          </a:r>
          <a:endParaRPr lang="en-GB">
            <a:solidFill>
              <a:schemeClr val="tx1"/>
            </a:solidFill>
          </a:endParaRPr>
        </a:p>
      </dgm:t>
    </dgm:pt>
    <dgm:pt modelId="{C86E49F0-B634-4BC8-BEE3-D898FB8161F0}" type="parTrans" cxnId="{9970E2BE-C3C2-460C-8530-BA50ED37BA33}">
      <dgm:prSet/>
      <dgm:spPr/>
      <dgm:t>
        <a:bodyPr/>
        <a:lstStyle/>
        <a:p>
          <a:pPr algn="l"/>
          <a:endParaRPr lang="en-GB"/>
        </a:p>
      </dgm:t>
    </dgm:pt>
    <dgm:pt modelId="{70D1D0FF-F035-4501-92A4-90519CE490E2}" type="sibTrans" cxnId="{9970E2BE-C3C2-460C-8530-BA50ED37BA33}">
      <dgm:prSet/>
      <dgm:spPr/>
      <dgm:t>
        <a:bodyPr/>
        <a:lstStyle/>
        <a:p>
          <a:pPr algn="l"/>
          <a:endParaRPr lang="en-GB"/>
        </a:p>
      </dgm:t>
    </dgm:pt>
    <dgm:pt modelId="{4EC1B6BA-6DD0-40C7-9233-E136BC6258BE}">
      <dgm:prSet/>
      <dgm:spPr>
        <a:solidFill>
          <a:schemeClr val="bg1"/>
        </a:solidFill>
        <a:ln>
          <a:solidFill>
            <a:srgbClr val="0074AF"/>
          </a:solidFill>
        </a:ln>
      </dgm:spPr>
      <dgm:t>
        <a:bodyPr anchor="t"/>
        <a:lstStyle/>
        <a:p>
          <a:pPr algn="l" rtl="0"/>
          <a:r>
            <a:rPr lang="en-US" dirty="0">
              <a:solidFill>
                <a:schemeClr val="tx1"/>
              </a:solidFill>
            </a:rPr>
            <a:t>Please note that the underlying principles of this </a:t>
          </a:r>
          <a:r>
            <a:rPr lang="en-US" dirty="0" err="1">
              <a:solidFill>
                <a:schemeClr val="tx1"/>
              </a:solidFill>
            </a:rPr>
            <a:t>randomisation</a:t>
          </a:r>
          <a:r>
            <a:rPr lang="en-US" dirty="0">
              <a:solidFill>
                <a:schemeClr val="tx1"/>
              </a:solidFill>
            </a:rPr>
            <a:t> test and a parametric t-test are closely related because the two are equivalent asymptotically (we are using the same test-statistic but the reference distribution is generated via permutation).</a:t>
          </a:r>
          <a:endParaRPr lang="en-GB" dirty="0">
            <a:solidFill>
              <a:schemeClr val="tx1"/>
            </a:solidFill>
          </a:endParaRPr>
        </a:p>
      </dgm:t>
    </dgm:pt>
    <dgm:pt modelId="{A6EBD2ED-D40D-4ECD-94F2-738EE5F6CF31}" type="parTrans" cxnId="{090867F1-1301-410D-8805-FC8BE298F5DE}">
      <dgm:prSet/>
      <dgm:spPr/>
      <dgm:t>
        <a:bodyPr/>
        <a:lstStyle/>
        <a:p>
          <a:pPr algn="l"/>
          <a:endParaRPr lang="en-GB"/>
        </a:p>
      </dgm:t>
    </dgm:pt>
    <dgm:pt modelId="{A5A82A01-B7B0-44A3-8750-F531954BA991}" type="sibTrans" cxnId="{090867F1-1301-410D-8805-FC8BE298F5DE}">
      <dgm:prSet/>
      <dgm:spPr/>
      <dgm:t>
        <a:bodyPr/>
        <a:lstStyle/>
        <a:p>
          <a:pPr algn="l"/>
          <a:endParaRPr lang="en-GB"/>
        </a:p>
      </dgm:t>
    </dgm:pt>
    <dgm:pt modelId="{A9783E98-A3F1-48E2-B31C-E180A7C11739}" type="pres">
      <dgm:prSet presAssocID="{084E29BD-8B95-486D-B85A-99BA2D2BF6A2}" presName="Name0" presStyleCnt="0">
        <dgm:presLayoutVars>
          <dgm:chPref val="1"/>
          <dgm:dir/>
          <dgm:animOne val="branch"/>
          <dgm:animLvl val="lvl"/>
          <dgm:resizeHandles/>
        </dgm:presLayoutVars>
      </dgm:prSet>
      <dgm:spPr/>
    </dgm:pt>
    <dgm:pt modelId="{1BAA8CAB-4739-4238-B0F4-80F66532D8DB}" type="pres">
      <dgm:prSet presAssocID="{834866A3-835E-4A12-B010-0B1EE67A9E17}" presName="vertOne" presStyleCnt="0"/>
      <dgm:spPr/>
    </dgm:pt>
    <dgm:pt modelId="{04CFD461-F037-4435-96DA-B62381655E89}" type="pres">
      <dgm:prSet presAssocID="{834866A3-835E-4A12-B010-0B1EE67A9E17}" presName="txOne" presStyleLbl="node0" presStyleIdx="0" presStyleCnt="6">
        <dgm:presLayoutVars>
          <dgm:chPref val="3"/>
        </dgm:presLayoutVars>
      </dgm:prSet>
      <dgm:spPr/>
    </dgm:pt>
    <dgm:pt modelId="{DB010DDD-7FBE-4383-83FF-7CEE8664CF20}" type="pres">
      <dgm:prSet presAssocID="{834866A3-835E-4A12-B010-0B1EE67A9E17}" presName="horzOne" presStyleCnt="0"/>
      <dgm:spPr/>
    </dgm:pt>
    <dgm:pt modelId="{ED318BDA-E092-46CD-8918-8745EEF76705}" type="pres">
      <dgm:prSet presAssocID="{0773B09E-A5AD-4D9C-8CAA-D62CBA794F3F}" presName="sibSpaceOne" presStyleCnt="0"/>
      <dgm:spPr/>
    </dgm:pt>
    <dgm:pt modelId="{A8C9DA91-816E-4578-9DC1-7464C48378D4}" type="pres">
      <dgm:prSet presAssocID="{8CA30664-9FA0-4295-B93B-41CBA976866F}" presName="vertOne" presStyleCnt="0"/>
      <dgm:spPr/>
    </dgm:pt>
    <dgm:pt modelId="{A0A2F083-50C7-4002-95C0-46540669EA01}" type="pres">
      <dgm:prSet presAssocID="{8CA30664-9FA0-4295-B93B-41CBA976866F}" presName="txOne" presStyleLbl="node0" presStyleIdx="1" presStyleCnt="6">
        <dgm:presLayoutVars>
          <dgm:chPref val="3"/>
        </dgm:presLayoutVars>
      </dgm:prSet>
      <dgm:spPr/>
    </dgm:pt>
    <dgm:pt modelId="{F65C9B44-446D-4ADC-92BC-F6BFF3F7DCFF}" type="pres">
      <dgm:prSet presAssocID="{8CA30664-9FA0-4295-B93B-41CBA976866F}" presName="horzOne" presStyleCnt="0"/>
      <dgm:spPr/>
    </dgm:pt>
    <dgm:pt modelId="{690F69C7-B651-4C86-9258-1882356066FE}" type="pres">
      <dgm:prSet presAssocID="{B86ACBB9-736A-47E7-BD09-E340DEB54FD1}" presName="sibSpaceOne" presStyleCnt="0"/>
      <dgm:spPr/>
    </dgm:pt>
    <dgm:pt modelId="{CC21B152-970F-4365-AF38-B3892E76276B}" type="pres">
      <dgm:prSet presAssocID="{23E61204-1560-4FCE-B87D-5E0C4A866699}" presName="vertOne" presStyleCnt="0"/>
      <dgm:spPr/>
    </dgm:pt>
    <dgm:pt modelId="{6D0906D8-C0EC-4A6B-A96D-AB86B5F7EAA5}" type="pres">
      <dgm:prSet presAssocID="{23E61204-1560-4FCE-B87D-5E0C4A866699}" presName="txOne" presStyleLbl="node0" presStyleIdx="2" presStyleCnt="6">
        <dgm:presLayoutVars>
          <dgm:chPref val="3"/>
        </dgm:presLayoutVars>
      </dgm:prSet>
      <dgm:spPr/>
    </dgm:pt>
    <dgm:pt modelId="{7A634132-246D-4704-80CF-DF341819F4FA}" type="pres">
      <dgm:prSet presAssocID="{23E61204-1560-4FCE-B87D-5E0C4A866699}" presName="horzOne" presStyleCnt="0"/>
      <dgm:spPr/>
    </dgm:pt>
    <dgm:pt modelId="{D99814D5-7B74-4A00-8881-CAA0221EE878}" type="pres">
      <dgm:prSet presAssocID="{658E9253-C5C5-486F-B64F-9EAD2F1528AB}" presName="sibSpaceOne" presStyleCnt="0"/>
      <dgm:spPr/>
    </dgm:pt>
    <dgm:pt modelId="{9E55BB8C-DE58-4AC4-9F04-86EAFD8B8440}" type="pres">
      <dgm:prSet presAssocID="{2794F016-21DB-4ED1-9AC2-A38E22EDAB36}" presName="vertOne" presStyleCnt="0"/>
      <dgm:spPr/>
    </dgm:pt>
    <dgm:pt modelId="{46C288EC-D5A8-4F76-A68C-9EC9BD6C8A05}" type="pres">
      <dgm:prSet presAssocID="{2794F016-21DB-4ED1-9AC2-A38E22EDAB36}" presName="txOne" presStyleLbl="node0" presStyleIdx="3" presStyleCnt="6">
        <dgm:presLayoutVars>
          <dgm:chPref val="3"/>
        </dgm:presLayoutVars>
      </dgm:prSet>
      <dgm:spPr/>
    </dgm:pt>
    <dgm:pt modelId="{93FDB6F9-11B8-4853-B771-B2F1E91D1F49}" type="pres">
      <dgm:prSet presAssocID="{2794F016-21DB-4ED1-9AC2-A38E22EDAB36}" presName="horzOne" presStyleCnt="0"/>
      <dgm:spPr/>
    </dgm:pt>
    <dgm:pt modelId="{68EA9247-BBAA-4A53-964A-E5A7D76393D3}" type="pres">
      <dgm:prSet presAssocID="{FEB2ED9C-E8EE-4C64-9BCA-646DFFDF2572}" presName="sibSpaceOne" presStyleCnt="0"/>
      <dgm:spPr/>
    </dgm:pt>
    <dgm:pt modelId="{9F8045EE-19C6-4A88-8457-175290E62FC6}" type="pres">
      <dgm:prSet presAssocID="{B28BBC36-A270-4787-BF5A-96C8C86C58EA}" presName="vertOne" presStyleCnt="0"/>
      <dgm:spPr/>
    </dgm:pt>
    <dgm:pt modelId="{07E966A5-BEFF-49D5-A772-7F5C2361593A}" type="pres">
      <dgm:prSet presAssocID="{B28BBC36-A270-4787-BF5A-96C8C86C58EA}" presName="txOne" presStyleLbl="node0" presStyleIdx="4" presStyleCnt="6">
        <dgm:presLayoutVars>
          <dgm:chPref val="3"/>
        </dgm:presLayoutVars>
      </dgm:prSet>
      <dgm:spPr/>
    </dgm:pt>
    <dgm:pt modelId="{9BAB340A-098A-4020-965A-D7B11F563B55}" type="pres">
      <dgm:prSet presAssocID="{B28BBC36-A270-4787-BF5A-96C8C86C58EA}" presName="horzOne" presStyleCnt="0"/>
      <dgm:spPr/>
    </dgm:pt>
    <dgm:pt modelId="{0ABC5BBD-2EC4-496D-8CA8-BD662F8CC8F0}" type="pres">
      <dgm:prSet presAssocID="{70D1D0FF-F035-4501-92A4-90519CE490E2}" presName="sibSpaceOne" presStyleCnt="0"/>
      <dgm:spPr/>
    </dgm:pt>
    <dgm:pt modelId="{3ED442AC-229B-46D7-A51B-3F3828C189F5}" type="pres">
      <dgm:prSet presAssocID="{4EC1B6BA-6DD0-40C7-9233-E136BC6258BE}" presName="vertOne" presStyleCnt="0"/>
      <dgm:spPr/>
    </dgm:pt>
    <dgm:pt modelId="{B72F5407-8F66-42BF-9E22-7D35545883E5}" type="pres">
      <dgm:prSet presAssocID="{4EC1B6BA-6DD0-40C7-9233-E136BC6258BE}" presName="txOne" presStyleLbl="node0" presStyleIdx="5" presStyleCnt="6">
        <dgm:presLayoutVars>
          <dgm:chPref val="3"/>
        </dgm:presLayoutVars>
      </dgm:prSet>
      <dgm:spPr/>
    </dgm:pt>
    <dgm:pt modelId="{64C3C758-F070-4A1A-B7EF-4DF8FD282F94}" type="pres">
      <dgm:prSet presAssocID="{4EC1B6BA-6DD0-40C7-9233-E136BC6258BE}" presName="horzOne" presStyleCnt="0"/>
      <dgm:spPr/>
    </dgm:pt>
  </dgm:ptLst>
  <dgm:cxnLst>
    <dgm:cxn modelId="{1FA7FD18-943B-4AB2-B372-1254BE3DF971}" type="presOf" srcId="{23E61204-1560-4FCE-B87D-5E0C4A866699}" destId="{6D0906D8-C0EC-4A6B-A96D-AB86B5F7EAA5}" srcOrd="0" destOrd="0" presId="urn:microsoft.com/office/officeart/2005/8/layout/architecture"/>
    <dgm:cxn modelId="{18800D19-3FE8-4771-8D05-3C6E90A8B82D}" type="presOf" srcId="{4EC1B6BA-6DD0-40C7-9233-E136BC6258BE}" destId="{B72F5407-8F66-42BF-9E22-7D35545883E5}" srcOrd="0" destOrd="0" presId="urn:microsoft.com/office/officeart/2005/8/layout/architecture"/>
    <dgm:cxn modelId="{B57B8E1A-FE94-4FA8-B28A-98A3AEF4AEED}" type="presOf" srcId="{084E29BD-8B95-486D-B85A-99BA2D2BF6A2}" destId="{A9783E98-A3F1-48E2-B31C-E180A7C11739}" srcOrd="0" destOrd="0" presId="urn:microsoft.com/office/officeart/2005/8/layout/architecture"/>
    <dgm:cxn modelId="{6FF59846-5E84-4BF1-93CF-58069325E674}" srcId="{084E29BD-8B95-486D-B85A-99BA2D2BF6A2}" destId="{23E61204-1560-4FCE-B87D-5E0C4A866699}" srcOrd="2" destOrd="0" parTransId="{5DAC5AD1-BDF9-4E26-9BC3-B232BEDDA08D}" sibTransId="{658E9253-C5C5-486F-B64F-9EAD2F1528AB}"/>
    <dgm:cxn modelId="{36D9DF46-1563-499A-A032-44538023AA9B}" type="presOf" srcId="{B28BBC36-A270-4787-BF5A-96C8C86C58EA}" destId="{07E966A5-BEFF-49D5-A772-7F5C2361593A}" srcOrd="0" destOrd="0" presId="urn:microsoft.com/office/officeart/2005/8/layout/architecture"/>
    <dgm:cxn modelId="{3C234458-8183-4B1C-BBAE-B3783D7C6294}" srcId="{084E29BD-8B95-486D-B85A-99BA2D2BF6A2}" destId="{2794F016-21DB-4ED1-9AC2-A38E22EDAB36}" srcOrd="3" destOrd="0" parTransId="{BB84B86C-BC8C-4481-95C7-306AF56A33BF}" sibTransId="{FEB2ED9C-E8EE-4C64-9BCA-646DFFDF2572}"/>
    <dgm:cxn modelId="{45313960-452F-4FB6-B69D-D50E4A842261}" type="presOf" srcId="{2794F016-21DB-4ED1-9AC2-A38E22EDAB36}" destId="{46C288EC-D5A8-4F76-A68C-9EC9BD6C8A05}" srcOrd="0" destOrd="0" presId="urn:microsoft.com/office/officeart/2005/8/layout/architecture"/>
    <dgm:cxn modelId="{15DB0E7A-1811-4F51-BF3B-62BA297CFCEC}" type="presOf" srcId="{834866A3-835E-4A12-B010-0B1EE67A9E17}" destId="{04CFD461-F037-4435-96DA-B62381655E89}" srcOrd="0" destOrd="0" presId="urn:microsoft.com/office/officeart/2005/8/layout/architecture"/>
    <dgm:cxn modelId="{4438D47B-4D6D-49ED-88BD-74B3893C9FAF}" srcId="{084E29BD-8B95-486D-B85A-99BA2D2BF6A2}" destId="{8CA30664-9FA0-4295-B93B-41CBA976866F}" srcOrd="1" destOrd="0" parTransId="{38FF17E8-D56E-420E-A174-EFB58EA825A4}" sibTransId="{B86ACBB9-736A-47E7-BD09-E340DEB54FD1}"/>
    <dgm:cxn modelId="{9970E2BE-C3C2-460C-8530-BA50ED37BA33}" srcId="{084E29BD-8B95-486D-B85A-99BA2D2BF6A2}" destId="{B28BBC36-A270-4787-BF5A-96C8C86C58EA}" srcOrd="4" destOrd="0" parTransId="{C86E49F0-B634-4BC8-BEE3-D898FB8161F0}" sibTransId="{70D1D0FF-F035-4501-92A4-90519CE490E2}"/>
    <dgm:cxn modelId="{8CE74EBF-4BDF-4EEE-84A0-6026AF0339CC}" type="presOf" srcId="{8CA30664-9FA0-4295-B93B-41CBA976866F}" destId="{A0A2F083-50C7-4002-95C0-46540669EA01}" srcOrd="0" destOrd="0" presId="urn:microsoft.com/office/officeart/2005/8/layout/architecture"/>
    <dgm:cxn modelId="{090867F1-1301-410D-8805-FC8BE298F5DE}" srcId="{084E29BD-8B95-486D-B85A-99BA2D2BF6A2}" destId="{4EC1B6BA-6DD0-40C7-9233-E136BC6258BE}" srcOrd="5" destOrd="0" parTransId="{A6EBD2ED-D40D-4ECD-94F2-738EE5F6CF31}" sibTransId="{A5A82A01-B7B0-44A3-8750-F531954BA991}"/>
    <dgm:cxn modelId="{5CFE89F9-67DA-46F7-8E5B-1E0720CCFF42}" srcId="{084E29BD-8B95-486D-B85A-99BA2D2BF6A2}" destId="{834866A3-835E-4A12-B010-0B1EE67A9E17}" srcOrd="0" destOrd="0" parTransId="{0151D418-2710-40FA-BE43-FC3450263BEE}" sibTransId="{0773B09E-A5AD-4D9C-8CAA-D62CBA794F3F}"/>
    <dgm:cxn modelId="{EF6D8504-9920-4350-A415-2B4F95FD1C4F}" type="presParOf" srcId="{A9783E98-A3F1-48E2-B31C-E180A7C11739}" destId="{1BAA8CAB-4739-4238-B0F4-80F66532D8DB}" srcOrd="0" destOrd="0" presId="urn:microsoft.com/office/officeart/2005/8/layout/architecture"/>
    <dgm:cxn modelId="{C68AEFF7-1216-4AF9-B926-1F29C9E2A048}" type="presParOf" srcId="{1BAA8CAB-4739-4238-B0F4-80F66532D8DB}" destId="{04CFD461-F037-4435-96DA-B62381655E89}" srcOrd="0" destOrd="0" presId="urn:microsoft.com/office/officeart/2005/8/layout/architecture"/>
    <dgm:cxn modelId="{946D259C-38F8-4399-86B7-9C674635C373}" type="presParOf" srcId="{1BAA8CAB-4739-4238-B0F4-80F66532D8DB}" destId="{DB010DDD-7FBE-4383-83FF-7CEE8664CF20}" srcOrd="1" destOrd="0" presId="urn:microsoft.com/office/officeart/2005/8/layout/architecture"/>
    <dgm:cxn modelId="{21372FED-E2D3-4F38-BDA5-B2D1C95BC497}" type="presParOf" srcId="{A9783E98-A3F1-48E2-B31C-E180A7C11739}" destId="{ED318BDA-E092-46CD-8918-8745EEF76705}" srcOrd="1" destOrd="0" presId="urn:microsoft.com/office/officeart/2005/8/layout/architecture"/>
    <dgm:cxn modelId="{29462F34-DDD9-429A-A829-EF57FED51B67}" type="presParOf" srcId="{A9783E98-A3F1-48E2-B31C-E180A7C11739}" destId="{A8C9DA91-816E-4578-9DC1-7464C48378D4}" srcOrd="2" destOrd="0" presId="urn:microsoft.com/office/officeart/2005/8/layout/architecture"/>
    <dgm:cxn modelId="{851AA94F-996C-48F4-9184-1EC92609FF2E}" type="presParOf" srcId="{A8C9DA91-816E-4578-9DC1-7464C48378D4}" destId="{A0A2F083-50C7-4002-95C0-46540669EA01}" srcOrd="0" destOrd="0" presId="urn:microsoft.com/office/officeart/2005/8/layout/architecture"/>
    <dgm:cxn modelId="{DF7941D8-4A71-4855-8E8D-38F258ECB3B0}" type="presParOf" srcId="{A8C9DA91-816E-4578-9DC1-7464C48378D4}" destId="{F65C9B44-446D-4ADC-92BC-F6BFF3F7DCFF}" srcOrd="1" destOrd="0" presId="urn:microsoft.com/office/officeart/2005/8/layout/architecture"/>
    <dgm:cxn modelId="{164E4B12-CB0B-4D36-9DEC-F2D600E210DA}" type="presParOf" srcId="{A9783E98-A3F1-48E2-B31C-E180A7C11739}" destId="{690F69C7-B651-4C86-9258-1882356066FE}" srcOrd="3" destOrd="0" presId="urn:microsoft.com/office/officeart/2005/8/layout/architecture"/>
    <dgm:cxn modelId="{3F1A98AB-666D-4A1E-930F-35206D23352F}" type="presParOf" srcId="{A9783E98-A3F1-48E2-B31C-E180A7C11739}" destId="{CC21B152-970F-4365-AF38-B3892E76276B}" srcOrd="4" destOrd="0" presId="urn:microsoft.com/office/officeart/2005/8/layout/architecture"/>
    <dgm:cxn modelId="{2078A112-6D12-4840-9B5E-BC33D84521F1}" type="presParOf" srcId="{CC21B152-970F-4365-AF38-B3892E76276B}" destId="{6D0906D8-C0EC-4A6B-A96D-AB86B5F7EAA5}" srcOrd="0" destOrd="0" presId="urn:microsoft.com/office/officeart/2005/8/layout/architecture"/>
    <dgm:cxn modelId="{CE12C196-2448-4FB6-9851-46594AC326DE}" type="presParOf" srcId="{CC21B152-970F-4365-AF38-B3892E76276B}" destId="{7A634132-246D-4704-80CF-DF341819F4FA}" srcOrd="1" destOrd="0" presId="urn:microsoft.com/office/officeart/2005/8/layout/architecture"/>
    <dgm:cxn modelId="{C37BE7C0-440B-49A4-9948-F7C0FA026E50}" type="presParOf" srcId="{A9783E98-A3F1-48E2-B31C-E180A7C11739}" destId="{D99814D5-7B74-4A00-8881-CAA0221EE878}" srcOrd="5" destOrd="0" presId="urn:microsoft.com/office/officeart/2005/8/layout/architecture"/>
    <dgm:cxn modelId="{587E7A05-3744-44E8-9062-7A277919AA9A}" type="presParOf" srcId="{A9783E98-A3F1-48E2-B31C-E180A7C11739}" destId="{9E55BB8C-DE58-4AC4-9F04-86EAFD8B8440}" srcOrd="6" destOrd="0" presId="urn:microsoft.com/office/officeart/2005/8/layout/architecture"/>
    <dgm:cxn modelId="{9899A2DB-AB21-49B1-BFE8-056EF5A82B40}" type="presParOf" srcId="{9E55BB8C-DE58-4AC4-9F04-86EAFD8B8440}" destId="{46C288EC-D5A8-4F76-A68C-9EC9BD6C8A05}" srcOrd="0" destOrd="0" presId="urn:microsoft.com/office/officeart/2005/8/layout/architecture"/>
    <dgm:cxn modelId="{9A2AA8A5-972B-45B3-8FF3-5C389E94A973}" type="presParOf" srcId="{9E55BB8C-DE58-4AC4-9F04-86EAFD8B8440}" destId="{93FDB6F9-11B8-4853-B771-B2F1E91D1F49}" srcOrd="1" destOrd="0" presId="urn:microsoft.com/office/officeart/2005/8/layout/architecture"/>
    <dgm:cxn modelId="{6029F82C-979F-4259-BC71-8A82DD87F699}" type="presParOf" srcId="{A9783E98-A3F1-48E2-B31C-E180A7C11739}" destId="{68EA9247-BBAA-4A53-964A-E5A7D76393D3}" srcOrd="7" destOrd="0" presId="urn:microsoft.com/office/officeart/2005/8/layout/architecture"/>
    <dgm:cxn modelId="{D5CDB5D4-34C1-4B59-86DD-E1F932609172}" type="presParOf" srcId="{A9783E98-A3F1-48E2-B31C-E180A7C11739}" destId="{9F8045EE-19C6-4A88-8457-175290E62FC6}" srcOrd="8" destOrd="0" presId="urn:microsoft.com/office/officeart/2005/8/layout/architecture"/>
    <dgm:cxn modelId="{E07C91BD-FE2B-4CE5-9EAE-E558303A7347}" type="presParOf" srcId="{9F8045EE-19C6-4A88-8457-175290E62FC6}" destId="{07E966A5-BEFF-49D5-A772-7F5C2361593A}" srcOrd="0" destOrd="0" presId="urn:microsoft.com/office/officeart/2005/8/layout/architecture"/>
    <dgm:cxn modelId="{685FEA3F-340F-407B-9716-028019FDF4E0}" type="presParOf" srcId="{9F8045EE-19C6-4A88-8457-175290E62FC6}" destId="{9BAB340A-098A-4020-965A-D7B11F563B55}" srcOrd="1" destOrd="0" presId="urn:microsoft.com/office/officeart/2005/8/layout/architecture"/>
    <dgm:cxn modelId="{C780B1BB-56C2-4678-AFA0-34B842329857}" type="presParOf" srcId="{A9783E98-A3F1-48E2-B31C-E180A7C11739}" destId="{0ABC5BBD-2EC4-496D-8CA8-BD662F8CC8F0}" srcOrd="9" destOrd="0" presId="urn:microsoft.com/office/officeart/2005/8/layout/architecture"/>
    <dgm:cxn modelId="{5E7A32A9-D8B9-4130-BE04-EA36A23F844A}" type="presParOf" srcId="{A9783E98-A3F1-48E2-B31C-E180A7C11739}" destId="{3ED442AC-229B-46D7-A51B-3F3828C189F5}" srcOrd="10" destOrd="0" presId="urn:microsoft.com/office/officeart/2005/8/layout/architecture"/>
    <dgm:cxn modelId="{32451135-7F5B-4809-86BB-22F8E3EB06CE}" type="presParOf" srcId="{3ED442AC-229B-46D7-A51B-3F3828C189F5}" destId="{B72F5407-8F66-42BF-9E22-7D35545883E5}" srcOrd="0" destOrd="0" presId="urn:microsoft.com/office/officeart/2005/8/layout/architecture"/>
    <dgm:cxn modelId="{B414009A-A954-45A1-9FE9-E62D4F8BEF2E}" type="presParOf" srcId="{3ED442AC-229B-46D7-A51B-3F3828C189F5}" destId="{64C3C758-F070-4A1A-B7EF-4DF8FD282F94}" srcOrd="1" destOrd="0" presId="urn:microsoft.com/office/officeart/2005/8/layout/architectur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FD461-F037-4435-96DA-B62381655E89}">
      <dsp:nvSpPr>
        <dsp:cNvPr id="0" name=""/>
        <dsp:cNvSpPr/>
      </dsp:nvSpPr>
      <dsp:spPr>
        <a:xfrm>
          <a:off x="7608"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solidFill>
                <a:schemeClr val="tx1"/>
              </a:solidFill>
            </a:rPr>
            <a:t>We compute the permutated data and obtains another t-value of -0.64. If we keep swapping observations across the two groups, many more t-values will be returned. </a:t>
          </a:r>
          <a:endParaRPr lang="en-GB" sz="1500" kern="1200">
            <a:solidFill>
              <a:schemeClr val="tx1"/>
            </a:solidFill>
          </a:endParaRPr>
        </a:p>
      </dsp:txBody>
      <dsp:txXfrm>
        <a:off x="54529" y="46921"/>
        <a:ext cx="1508143" cy="4432121"/>
      </dsp:txXfrm>
    </dsp:sp>
    <dsp:sp modelId="{A0A2F083-50C7-4002-95C0-46540669EA01}">
      <dsp:nvSpPr>
        <dsp:cNvPr id="0" name=""/>
        <dsp:cNvSpPr/>
      </dsp:nvSpPr>
      <dsp:spPr>
        <a:xfrm>
          <a:off x="1878727"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chemeClr val="tx1"/>
              </a:solidFill>
            </a:rPr>
            <a:t>The purpose of this procedure is to artificially simulate "chance”. Sometimes the t is large, but other times it is small. After exhausting every possibility, say 100, the inquirer can put these t-scores together to plot an empirical distribution curve, which is built on the empirical sample data.</a:t>
          </a:r>
          <a:endParaRPr lang="en-GB" sz="1500" kern="1200" dirty="0">
            <a:solidFill>
              <a:schemeClr val="tx1"/>
            </a:solidFill>
          </a:endParaRPr>
        </a:p>
      </dsp:txBody>
      <dsp:txXfrm>
        <a:off x="1925648" y="46921"/>
        <a:ext cx="1508143" cy="4432121"/>
      </dsp:txXfrm>
    </dsp:sp>
    <dsp:sp modelId="{6D0906D8-C0EC-4A6B-A96D-AB86B5F7EAA5}">
      <dsp:nvSpPr>
        <dsp:cNvPr id="0" name=""/>
        <dsp:cNvSpPr/>
      </dsp:nvSpPr>
      <dsp:spPr>
        <a:xfrm>
          <a:off x="3749847"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solidFill>
                <a:schemeClr val="tx1"/>
              </a:solidFill>
            </a:rPr>
            <a:t>When the t-score of 1.55 (observed t-score) is exceeded by permutated t-statistics 5 times out of 100 times, the researcher can conclude that the exact p-value (the probability that this difference happens by chances alone) is 0.05. </a:t>
          </a:r>
          <a:endParaRPr lang="en-GB" sz="1500" kern="1200">
            <a:solidFill>
              <a:schemeClr val="tx1"/>
            </a:solidFill>
          </a:endParaRPr>
        </a:p>
      </dsp:txBody>
      <dsp:txXfrm>
        <a:off x="3796768" y="46921"/>
        <a:ext cx="1508143" cy="4432121"/>
      </dsp:txXfrm>
    </dsp:sp>
    <dsp:sp modelId="{46C288EC-D5A8-4F76-A68C-9EC9BD6C8A05}">
      <dsp:nvSpPr>
        <dsp:cNvPr id="0" name=""/>
        <dsp:cNvSpPr/>
      </dsp:nvSpPr>
      <dsp:spPr>
        <a:xfrm>
          <a:off x="5620966"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solidFill>
                <a:schemeClr val="tx1"/>
              </a:solidFill>
            </a:rPr>
            <a:t>Since we compares the observed t-score with the empirical t-distribution, the latter becomes the reference set. </a:t>
          </a:r>
          <a:endParaRPr lang="en-GB" sz="1500" kern="1200">
            <a:solidFill>
              <a:schemeClr val="tx1"/>
            </a:solidFill>
          </a:endParaRPr>
        </a:p>
      </dsp:txBody>
      <dsp:txXfrm>
        <a:off x="5667887" y="46921"/>
        <a:ext cx="1508143" cy="4432121"/>
      </dsp:txXfrm>
    </dsp:sp>
    <dsp:sp modelId="{07E966A5-BEFF-49D5-A772-7F5C2361593A}">
      <dsp:nvSpPr>
        <dsp:cNvPr id="0" name=""/>
        <dsp:cNvSpPr/>
      </dsp:nvSpPr>
      <dsp:spPr>
        <a:xfrm>
          <a:off x="7492086"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solidFill>
                <a:schemeClr val="tx1"/>
              </a:solidFill>
            </a:rPr>
            <a:t>Other types of resampling are based on the same principle: repeated experiments within the same dataset. </a:t>
          </a:r>
          <a:endParaRPr lang="en-GB" sz="1500" kern="1200">
            <a:solidFill>
              <a:schemeClr val="tx1"/>
            </a:solidFill>
          </a:endParaRPr>
        </a:p>
      </dsp:txBody>
      <dsp:txXfrm>
        <a:off x="7539007" y="46921"/>
        <a:ext cx="1508143" cy="4432121"/>
      </dsp:txXfrm>
    </dsp:sp>
    <dsp:sp modelId="{B72F5407-8F66-42BF-9E22-7D35545883E5}">
      <dsp:nvSpPr>
        <dsp:cNvPr id="0" name=""/>
        <dsp:cNvSpPr/>
      </dsp:nvSpPr>
      <dsp:spPr>
        <a:xfrm>
          <a:off x="9363205" y="0"/>
          <a:ext cx="1601985" cy="4525963"/>
        </a:xfrm>
        <a:prstGeom prst="roundRect">
          <a:avLst>
            <a:gd name="adj" fmla="val 10000"/>
          </a:avLst>
        </a:prstGeom>
        <a:solidFill>
          <a:schemeClr val="bg1"/>
        </a:solidFill>
        <a:ln w="12700" cap="flat" cmpd="sng" algn="ctr">
          <a:solidFill>
            <a:srgbClr val="0074A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chemeClr val="tx1"/>
              </a:solidFill>
            </a:rPr>
            <a:t>Please note that the underlying principles of this </a:t>
          </a:r>
          <a:r>
            <a:rPr lang="en-US" sz="1500" kern="1200" dirty="0" err="1">
              <a:solidFill>
                <a:schemeClr val="tx1"/>
              </a:solidFill>
            </a:rPr>
            <a:t>randomisation</a:t>
          </a:r>
          <a:r>
            <a:rPr lang="en-US" sz="1500" kern="1200" dirty="0">
              <a:solidFill>
                <a:schemeClr val="tx1"/>
              </a:solidFill>
            </a:rPr>
            <a:t> test and a parametric t-test are closely related because the two are equivalent asymptotically (we are using the same test-statistic but the reference distribution is generated via permutation).</a:t>
          </a:r>
          <a:endParaRPr lang="en-GB" sz="1500" kern="1200" dirty="0">
            <a:solidFill>
              <a:schemeClr val="tx1"/>
            </a:solidFill>
          </a:endParaRPr>
        </a:p>
      </dsp:txBody>
      <dsp:txXfrm>
        <a:off x="9410126" y="46921"/>
        <a:ext cx="1508143" cy="4432121"/>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FE80D-4D1E-6A4D-953A-5345F083B836}"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9A66C-2C29-DC42-8B45-7523ABA6FDCF}" type="slidenum">
              <a:rPr lang="en-US" smtClean="0"/>
              <a:t>‹#›</a:t>
            </a:fld>
            <a:endParaRPr lang="en-US"/>
          </a:p>
        </p:txBody>
      </p:sp>
    </p:spTree>
    <p:extLst>
      <p:ext uri="{BB962C8B-B14F-4D97-AF65-F5344CB8AC3E}">
        <p14:creationId xmlns:p14="http://schemas.microsoft.com/office/powerpoint/2010/main" val="97213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9A66C-2C29-DC42-8B45-7523ABA6FDCF}" type="slidenum">
              <a:rPr lang="en-US" smtClean="0"/>
              <a:t>5</a:t>
            </a:fld>
            <a:endParaRPr lang="en-US"/>
          </a:p>
        </p:txBody>
      </p:sp>
    </p:spTree>
    <p:extLst>
      <p:ext uri="{BB962C8B-B14F-4D97-AF65-F5344CB8AC3E}">
        <p14:creationId xmlns:p14="http://schemas.microsoft.com/office/powerpoint/2010/main" val="141007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5F8D150-8AD9-4AE9-BB09-C2089954D08B}" type="slidenum">
              <a:rPr lang="en-SG" smtClean="0"/>
              <a:t>65</a:t>
            </a:fld>
            <a:endParaRPr lang="en-SG"/>
          </a:p>
        </p:txBody>
      </p:sp>
    </p:spTree>
    <p:extLst>
      <p:ext uri="{BB962C8B-B14F-4D97-AF65-F5344CB8AC3E}">
        <p14:creationId xmlns:p14="http://schemas.microsoft.com/office/powerpoint/2010/main" val="162242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empirical distribution formed by the nominal p-values (computed based on the nominal null distribution and the given set of patients) of random signatures, and when no more than 5% of the random signatures have nominal p-values smaller than the observed nominal p-value of the signature being tested, that signature is declared significant. In some sense, this defined away the problem, as no more than 5% of random signatures get declared significant by the construction of this procedure.</a:t>
            </a:r>
            <a:r>
              <a:rPr lang="en-GB" dirty="0"/>
              <a:t> </a:t>
            </a:r>
            <a:endParaRPr lang="en-US" dirty="0"/>
          </a:p>
          <a:p>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94</a:t>
            </a:fld>
            <a:endParaRPr lang="en-US"/>
          </a:p>
        </p:txBody>
      </p:sp>
    </p:spTree>
    <p:extLst>
      <p:ext uri="{BB962C8B-B14F-4D97-AF65-F5344CB8AC3E}">
        <p14:creationId xmlns:p14="http://schemas.microsoft.com/office/powerpoint/2010/main" val="188091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9A66C-2C29-DC42-8B45-7523ABA6FDCF}" type="slidenum">
              <a:rPr lang="en-US" smtClean="0"/>
              <a:t>100</a:t>
            </a:fld>
            <a:endParaRPr lang="en-US"/>
          </a:p>
        </p:txBody>
      </p:sp>
    </p:spTree>
    <p:extLst>
      <p:ext uri="{BB962C8B-B14F-4D97-AF65-F5344CB8AC3E}">
        <p14:creationId xmlns:p14="http://schemas.microsoft.com/office/powerpoint/2010/main" val="389310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kern="0" dirty="0"/>
              <a:t>For example, we observe that a person named Peter is both a man and immortal. This automatically invalidates the conclusion, as being a man, does not automatically imply, being mortal.</a:t>
            </a:r>
          </a:p>
          <a:p>
            <a:endParaRPr lang="en-US" dirty="0"/>
          </a:p>
        </p:txBody>
      </p:sp>
      <p:sp>
        <p:nvSpPr>
          <p:cNvPr id="4" name="Slide Number Placeholder 3"/>
          <p:cNvSpPr>
            <a:spLocks noGrp="1"/>
          </p:cNvSpPr>
          <p:nvPr>
            <p:ph type="sldNum" sz="quarter" idx="5"/>
          </p:nvPr>
        </p:nvSpPr>
        <p:spPr/>
        <p:txBody>
          <a:bodyPr/>
          <a:lstStyle/>
          <a:p>
            <a:fld id="{A2AA01D1-6301-3244-BCE5-035CA2A0E958}" type="slidenum">
              <a:rPr lang="en-US" smtClean="0"/>
              <a:t>17</a:t>
            </a:fld>
            <a:endParaRPr lang="en-US"/>
          </a:p>
        </p:txBody>
      </p:sp>
    </p:spTree>
    <p:extLst>
      <p:ext uri="{BB962C8B-B14F-4D97-AF65-F5344CB8AC3E}">
        <p14:creationId xmlns:p14="http://schemas.microsoft.com/office/powerpoint/2010/main" val="424515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example, we may start with a law, where men are said to be mortal. In other words, men is an entity, and mortal is an attribute. We observe the entity Socrates to also be a mortal. </a:t>
            </a:r>
          </a:p>
          <a:p>
            <a:r>
              <a:rPr lang="en-SG" dirty="0"/>
              <a:t> </a:t>
            </a:r>
          </a:p>
          <a:p>
            <a:r>
              <a:rPr lang="en-SG" dirty="0"/>
              <a:t> Because Socrates has the attribute of being mortal, we say therefore, by abduction, he is a man. The abductive form of reasoning works, provided that there is no other explanation for </a:t>
            </a:r>
            <a:r>
              <a:rPr lang="en-SG" dirty="0" err="1"/>
              <a:t>Socrate’s</a:t>
            </a:r>
            <a:r>
              <a:rPr lang="en-SG" dirty="0"/>
              <a:t> mortality. Realise that Socrates does not need to be a man to be a mortal, the entity Socrates could also be an animal.</a:t>
            </a:r>
          </a:p>
          <a:p>
            <a:r>
              <a:rPr lang="en-SG" dirty="0"/>
              <a:t> </a:t>
            </a:r>
          </a:p>
          <a:p>
            <a:r>
              <a:rPr lang="en-SG" dirty="0"/>
              <a:t>Hence, you should realise that logical inferences via abduction can easily lead to awkward situations. </a:t>
            </a:r>
          </a:p>
          <a:p>
            <a:endParaRPr lang="en-US" dirty="0"/>
          </a:p>
        </p:txBody>
      </p:sp>
      <p:sp>
        <p:nvSpPr>
          <p:cNvPr id="4" name="Slide Number Placeholder 3"/>
          <p:cNvSpPr>
            <a:spLocks noGrp="1"/>
          </p:cNvSpPr>
          <p:nvPr>
            <p:ph type="sldNum" sz="quarter" idx="5"/>
          </p:nvPr>
        </p:nvSpPr>
        <p:spPr/>
        <p:txBody>
          <a:bodyPr/>
          <a:lstStyle/>
          <a:p>
            <a:fld id="{A2AA01D1-6301-3244-BCE5-035CA2A0E958}" type="slidenum">
              <a:rPr lang="en-US" smtClean="0"/>
              <a:t>29</a:t>
            </a:fld>
            <a:endParaRPr lang="en-US"/>
          </a:p>
        </p:txBody>
      </p:sp>
    </p:spTree>
    <p:extLst>
      <p:ext uri="{BB962C8B-B14F-4D97-AF65-F5344CB8AC3E}">
        <p14:creationId xmlns:p14="http://schemas.microsoft.com/office/powerpoint/2010/main" val="2054357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second example, we are </a:t>
            </a:r>
            <a:r>
              <a:rPr lang="en-US" dirty="0" err="1"/>
              <a:t>generalising</a:t>
            </a:r>
            <a:r>
              <a:rPr lang="en-US" dirty="0"/>
              <a:t> an observation to a rule. So this is induction. This is escapable because not all genes similar to A must have same function.</a:t>
            </a:r>
          </a:p>
          <a:p>
            <a:r>
              <a:rPr lang="en-US" dirty="0"/>
              <a:t>In the final example, we start with a rule, and zoom down to an observation. This is inescapable there is no way to get out of this rule.</a:t>
            </a:r>
          </a:p>
          <a:p>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33</a:t>
            </a:fld>
            <a:endParaRPr lang="en-US"/>
          </a:p>
        </p:txBody>
      </p:sp>
    </p:spTree>
    <p:extLst>
      <p:ext uri="{BB962C8B-B14F-4D97-AF65-F5344CB8AC3E}">
        <p14:creationId xmlns:p14="http://schemas.microsoft.com/office/powerpoint/2010/main" val="108527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second example, we are </a:t>
            </a:r>
            <a:r>
              <a:rPr lang="en-US" dirty="0" err="1"/>
              <a:t>generalising</a:t>
            </a:r>
            <a:r>
              <a:rPr lang="en-US" dirty="0"/>
              <a:t> an observation to a rule. So this is induction. This is escapable because not all genes similar to A must have same function.</a:t>
            </a:r>
          </a:p>
          <a:p>
            <a:r>
              <a:rPr lang="en-US" dirty="0"/>
              <a:t>In the final example, we start with a rule, and zoom down to an observation. This is inescapable there is no way to get out of this rule.</a:t>
            </a:r>
          </a:p>
          <a:p>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34</a:t>
            </a:fld>
            <a:endParaRPr lang="en-US"/>
          </a:p>
        </p:txBody>
      </p:sp>
    </p:spTree>
    <p:extLst>
      <p:ext uri="{BB962C8B-B14F-4D97-AF65-F5344CB8AC3E}">
        <p14:creationId xmlns:p14="http://schemas.microsoft.com/office/powerpoint/2010/main" val="373366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2F9BE-C2A8-7044-85E4-BB3D7374F5AE}" type="slidenum">
              <a:rPr lang="en-US" smtClean="0"/>
              <a:t>43</a:t>
            </a:fld>
            <a:endParaRPr lang="en-US"/>
          </a:p>
        </p:txBody>
      </p:sp>
    </p:spTree>
    <p:extLst>
      <p:ext uri="{BB962C8B-B14F-4D97-AF65-F5344CB8AC3E}">
        <p14:creationId xmlns:p14="http://schemas.microsoft.com/office/powerpoint/2010/main" val="123271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means that when the null hypothesis is not rejected (happy families), there is little concern for any inherent differences (they all satisfy the same necessary requisites for happiness, of which there are many). However, if the null hypothesis is rejected (unhappy families), there are many possible reasons for this rejection, and it is unforgivingly suggested that failure in any one out of the many requisites leads to unhappiness. In biomarker development, although failure in any one requisite leads to rejection of the null (unhappiness), we are not interested in all of them. We are only interested in one requisite: when a gene is significant, it is because it is truly phenotypically relevant, and not because of random or technical or sampling bias, </a:t>
            </a:r>
            <a:r>
              <a:rPr lang="en-US" sz="1200" kern="1200" dirty="0" err="1">
                <a:solidFill>
                  <a:schemeClr val="tx1"/>
                </a:solidFill>
                <a:effectLst/>
                <a:latin typeface="+mn-lt"/>
                <a:ea typeface="+mn-ea"/>
                <a:cs typeface="+mn-cs"/>
              </a:rPr>
              <a:t>mis</a:t>
            </a:r>
            <a:r>
              <a:rPr lang="en-US" sz="1200" kern="1200" dirty="0">
                <a:solidFill>
                  <a:schemeClr val="tx1"/>
                </a:solidFill>
                <a:effectLst/>
                <a:latin typeface="+mn-lt"/>
                <a:ea typeface="+mn-ea"/>
                <a:cs typeface="+mn-cs"/>
              </a:rPr>
              <a:t>-stated null hypothesis, inappropriate nominal null distribution, etc. Unhappily, statistical significance alone as criterion for signature inclusion is insufficient.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48</a:t>
            </a:fld>
            <a:endParaRPr lang="en-US"/>
          </a:p>
        </p:txBody>
      </p:sp>
    </p:spTree>
    <p:extLst>
      <p:ext uri="{BB962C8B-B14F-4D97-AF65-F5344CB8AC3E}">
        <p14:creationId xmlns:p14="http://schemas.microsoft.com/office/powerpoint/2010/main" val="167159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the second example, we are </a:t>
            </a:r>
            <a:r>
              <a:rPr lang="en-US" dirty="0" err="1"/>
              <a:t>generalising</a:t>
            </a:r>
            <a:r>
              <a:rPr lang="en-US" dirty="0"/>
              <a:t> an observation to a rule. So this is induction. This is escapable because not all genes similar to A must have same function.</a:t>
            </a:r>
          </a:p>
          <a:p>
            <a:r>
              <a:rPr lang="en-US" dirty="0"/>
              <a:t>In the final example, we start with a rule, and zoom down to an observation. This is inescapable there is no way to get out of this rule.</a:t>
            </a:r>
          </a:p>
          <a:p>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62</a:t>
            </a:fld>
            <a:endParaRPr lang="en-US"/>
          </a:p>
        </p:txBody>
      </p:sp>
    </p:spTree>
    <p:extLst>
      <p:ext uri="{BB962C8B-B14F-4D97-AF65-F5344CB8AC3E}">
        <p14:creationId xmlns:p14="http://schemas.microsoft.com/office/powerpoint/2010/main" val="114478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because we hit significance, does not mean it is a cause.</a:t>
            </a:r>
          </a:p>
          <a:p>
            <a:r>
              <a:rPr lang="en-SG" sz="1200" b="0" i="0" kern="1200" dirty="0">
                <a:solidFill>
                  <a:schemeClr val="tx1"/>
                </a:solidFill>
                <a:effectLst/>
                <a:latin typeface="+mn-lt"/>
                <a:ea typeface="+mn-ea"/>
                <a:cs typeface="+mn-cs"/>
              </a:rPr>
              <a:t>Abductive reasoning can be disproven by finding a flaw in the explanation or in the evidence. </a:t>
            </a:r>
            <a:endParaRPr lang="en-US" dirty="0"/>
          </a:p>
        </p:txBody>
      </p:sp>
      <p:sp>
        <p:nvSpPr>
          <p:cNvPr id="4" name="Slide Number Placeholder 3"/>
          <p:cNvSpPr>
            <a:spLocks noGrp="1"/>
          </p:cNvSpPr>
          <p:nvPr>
            <p:ph type="sldNum" sz="quarter" idx="10"/>
          </p:nvPr>
        </p:nvSpPr>
        <p:spPr/>
        <p:txBody>
          <a:bodyPr/>
          <a:lstStyle/>
          <a:p>
            <a:fld id="{6B961F7C-EB4C-A64F-8F0F-96BBEF147D40}" type="slidenum">
              <a:rPr lang="en-US" smtClean="0"/>
              <a:t>63</a:t>
            </a:fld>
            <a:endParaRPr lang="en-US"/>
          </a:p>
        </p:txBody>
      </p:sp>
    </p:spTree>
    <p:extLst>
      <p:ext uri="{BB962C8B-B14F-4D97-AF65-F5344CB8AC3E}">
        <p14:creationId xmlns:p14="http://schemas.microsoft.com/office/powerpoint/2010/main" val="3558169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31C0-81B9-DC44-BEAF-529E3A0AF2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595C2-CCBE-D647-8AD2-8694EFD90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FB5264-1848-C14C-B950-C5EF7E83CF94}"/>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D961B802-10B4-884A-A8C9-6F950118A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5A726-B2CC-314C-9D50-B689DA9AABE3}"/>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351086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6AE6-AADE-224B-8A52-0C8E128A42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C72E9D-F3FB-064A-BC3C-1E9B1597ED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64B53-4279-2A47-A5E4-8675CA5D0A3F}"/>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2D3A5A18-D069-F848-9483-EEF51CE22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8470D-BC22-A641-93BC-AC1DC19F986E}"/>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129364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E34DC-8579-644A-A32C-50EC923FF2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2046E-5ACC-A44C-8FE1-07DF5800AAA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CFADA-DEE1-D147-9DE9-5510E2C2FDC7}"/>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7ECE62A2-9EB9-A749-8122-A5B47A131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BC48-A106-B142-B7AB-996646B63915}"/>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331941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672" y="-263235"/>
            <a:ext cx="12510654" cy="12168828"/>
          </a:xfrm>
          <a:prstGeom prst="rect">
            <a:avLst/>
          </a:prstGeom>
        </p:spPr>
      </p:pic>
    </p:spTree>
    <p:custDataLst>
      <p:tags r:id="rId1"/>
    </p:custDataLst>
    <p:extLst>
      <p:ext uri="{BB962C8B-B14F-4D97-AF65-F5344CB8AC3E}">
        <p14:creationId xmlns:p14="http://schemas.microsoft.com/office/powerpoint/2010/main" val="552127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29F3F-3CD5-874C-9865-D11AF58886B3}"/>
              </a:ext>
            </a:extLst>
          </p:cNvPr>
          <p:cNvSpPr>
            <a:spLocks noGrp="1"/>
          </p:cNvSpPr>
          <p:nvPr userDrawn="1"/>
        </p:nvSpPr>
        <p:spPr>
          <a:xfrm>
            <a:off x="0" y="0"/>
            <a:ext cx="12192000" cy="1050758"/>
          </a:xfrm>
          <a:prstGeom prst="rect">
            <a:avLst/>
          </a:prstGeom>
          <a:solidFill>
            <a:srgbClr val="FFFFFF">
              <a:lumMod val="95000"/>
            </a:srgbClr>
          </a:solidFill>
        </p:spPr>
        <p:txBody>
          <a:bodyPr vert="horz" lIns="342900" tIns="34290" rIns="342900" bIns="34290" rtlCol="0" anchor="ctr">
            <a:noAutofit/>
          </a:bodyPr>
          <a:lst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a:lstStyle>
          <a:p>
            <a:pPr marL="0" marR="0" lvl="0" indent="0" algn="ctr" defTabSz="685800" rtl="0" eaLnBrk="1" fontAlgn="auto" latinLnBrk="0" hangingPunct="1">
              <a:lnSpc>
                <a:spcPct val="90000"/>
              </a:lnSpc>
              <a:spcBef>
                <a:spcPct val="0"/>
              </a:spcBef>
              <a:spcAft>
                <a:spcPts val="0"/>
              </a:spcAft>
              <a:buClrTx/>
              <a:buSzTx/>
              <a:buFontTx/>
              <a:buNone/>
              <a:tabLst>
                <a:tab pos="7934325" algn="l"/>
              </a:tabLst>
              <a:defRPr/>
            </a:pPr>
            <a:endParaRPr kumimoji="0" lang="en-US" sz="2550" b="0" i="0" u="none" strike="noStrike" kern="1200" cap="none" spc="120" normalizeH="0" baseline="0" noProof="0" dirty="0">
              <a:ln>
                <a:noFill/>
              </a:ln>
              <a:gradFill>
                <a:gsLst>
                  <a:gs pos="0">
                    <a:srgbClr val="0074AF"/>
                  </a:gs>
                  <a:gs pos="100000">
                    <a:srgbClr val="0074AF"/>
                  </a:gs>
                </a:gsLst>
                <a:lin ang="5400000" scaled="1"/>
              </a:gradFill>
              <a:effectLst/>
              <a:uLnTx/>
              <a:uFillTx/>
              <a:latin typeface="Segoe UI Semibold" panose="020B0702040204020203" pitchFamily="34" charset="0"/>
              <a:ea typeface="+mj-ea"/>
            </a:endParaRPr>
          </a:p>
        </p:txBody>
      </p:sp>
      <p:sp>
        <p:nvSpPr>
          <p:cNvPr id="2" name="Title 1">
            <a:extLst>
              <a:ext uri="{FF2B5EF4-FFF2-40B4-BE49-F238E27FC236}">
                <a16:creationId xmlns:a16="http://schemas.microsoft.com/office/drawing/2014/main" id="{76A2D686-089A-EF45-A454-937A39BF0DCD}"/>
              </a:ext>
            </a:extLst>
          </p:cNvPr>
          <p:cNvSpPr>
            <a:spLocks noGrp="1"/>
          </p:cNvSpPr>
          <p:nvPr>
            <p:ph type="title"/>
          </p:nvPr>
        </p:nvSpPr>
        <p:spPr>
          <a:xfrm>
            <a:off x="609600" y="0"/>
            <a:ext cx="10972800" cy="1050758"/>
          </a:xfrm>
        </p:spPr>
        <p:txBody>
          <a:bodyPr vert="horz" lIns="91440" tIns="45720" rIns="91440" bIns="45720" rtlCol="0" anchor="ctr">
            <a:normAutofit/>
          </a:bodyPr>
          <a:lstStyle>
            <a:lvl1pPr>
              <a:defRPr lang="en-US" sz="3400" spc="120">
                <a:gradFill>
                  <a:gsLst>
                    <a:gs pos="0">
                      <a:srgbClr val="0074AF"/>
                    </a:gs>
                    <a:gs pos="100000">
                      <a:srgbClr val="0074AF"/>
                    </a:gs>
                  </a:gsLst>
                  <a:lin ang="5400000" scaled="1"/>
                </a:gradFill>
                <a:latin typeface="Calibri" panose="020F0502020204030204" pitchFamily="34" charset="0"/>
                <a:cs typeface="Calibri" panose="020F0502020204030204" pitchFamily="34" charset="0"/>
              </a:defRPr>
            </a:lvl1pPr>
          </a:lstStyle>
          <a:p>
            <a:pPr marL="0" lvl="0"/>
            <a:r>
              <a:rPr lang="en-US" dirty="0"/>
              <a:t>Click to edit Master title style</a:t>
            </a:r>
          </a:p>
        </p:txBody>
      </p:sp>
      <p:pic>
        <p:nvPicPr>
          <p:cNvPr id="5" name="Picture 4"/>
          <p:cNvPicPr>
            <a:picLocks noChangeAspect="1"/>
          </p:cNvPicPr>
          <p:nvPr userDrawn="1"/>
        </p:nvPicPr>
        <p:blipFill>
          <a:blip r:embed="rId3">
            <a:alphaModFix amt="18000"/>
            <a:extLst>
              <a:ext uri="{28A0092B-C50C-407E-A947-70E740481C1C}">
                <a14:useLocalDpi xmlns:a14="http://schemas.microsoft.com/office/drawing/2010/main" val="0"/>
              </a:ext>
            </a:extLst>
          </a:blip>
          <a:stretch>
            <a:fillRect/>
          </a:stretch>
        </p:blipFill>
        <p:spPr>
          <a:xfrm>
            <a:off x="-87085" y="-43544"/>
            <a:ext cx="12322629" cy="6966858"/>
          </a:xfrm>
          <a:prstGeom prst="rect">
            <a:avLst/>
          </a:prstGeom>
          <a:effectLst>
            <a:outerShdw sx="1000" sy="1000" algn="ctr" rotWithShape="0">
              <a:srgbClr val="000000"/>
            </a:outerShdw>
          </a:effectLst>
        </p:spPr>
      </p:pic>
    </p:spTree>
    <p:custDataLst>
      <p:tags r:id="rId1"/>
    </p:custDataLst>
    <p:extLst>
      <p:ext uri="{BB962C8B-B14F-4D97-AF65-F5344CB8AC3E}">
        <p14:creationId xmlns:p14="http://schemas.microsoft.com/office/powerpoint/2010/main" val="215033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22B0-2098-104A-8780-C552B3E34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E20F8A-53A5-9249-AB2D-7FDA65F520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93856-D62C-E345-8555-6627E84187B8}"/>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D20EC0A1-5A92-7540-A879-CC5FCA319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A6DBC-4E91-054C-BE85-6DD6FEF56952}"/>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216556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4832-B70D-424C-A590-D4A4DDEE4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613278-21B9-1447-B2AD-81DF7D2990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A74BA-F809-BD48-9EC2-FCC63469A4BD}"/>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607FB217-DAF0-4D4A-9C31-3AB4BFEBB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4226A-EDCB-6B45-9EE4-E0776B8163BF}"/>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121617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CAF5-7F6A-594B-B74E-5632907A4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D9BCA-21DC-4540-861C-DC3490BFB0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2FA3BE-A91B-E24D-80B4-54F2F036D8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74EED0-C657-D94C-BFE1-F09B750A6AAD}"/>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6" name="Footer Placeholder 5">
            <a:extLst>
              <a:ext uri="{FF2B5EF4-FFF2-40B4-BE49-F238E27FC236}">
                <a16:creationId xmlns:a16="http://schemas.microsoft.com/office/drawing/2014/main" id="{477B3959-A610-8E41-B917-79C343CC7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3F65C-235E-F04B-B8F0-D68098C82FAF}"/>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156918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50A6-1D28-1545-B7D9-7D2DACF889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98186-62FD-2A45-8382-FBE4ADCF2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99822F-E75A-6644-99EA-FA4EA1A480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72234-326C-5B47-A4EA-2DBF36440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4E5511-592B-F744-980F-7FB8F2B579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0EBC39-ABF9-6945-9070-329571C53A5D}"/>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8" name="Footer Placeholder 7">
            <a:extLst>
              <a:ext uri="{FF2B5EF4-FFF2-40B4-BE49-F238E27FC236}">
                <a16:creationId xmlns:a16="http://schemas.microsoft.com/office/drawing/2014/main" id="{171FD514-9038-A140-8897-A789EB026C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C3116A-7BDF-6946-8D6E-31150BC7F109}"/>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47196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BE0D-E1ED-024D-8F7B-B98D648EF9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48E63-7A44-1043-87F3-9B36C231AC0B}"/>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4" name="Footer Placeholder 3">
            <a:extLst>
              <a:ext uri="{FF2B5EF4-FFF2-40B4-BE49-F238E27FC236}">
                <a16:creationId xmlns:a16="http://schemas.microsoft.com/office/drawing/2014/main" id="{C4B6C64D-1E0D-DB4F-A004-BB48D0CF80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5BF837-1D1A-D548-9A14-FE8F2CBC2722}"/>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3075700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C0A51F-F830-814E-9BF5-5C3DDDE0BEC1}"/>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3" name="Footer Placeholder 2">
            <a:extLst>
              <a:ext uri="{FF2B5EF4-FFF2-40B4-BE49-F238E27FC236}">
                <a16:creationId xmlns:a16="http://schemas.microsoft.com/office/drawing/2014/main" id="{42077A3D-F6F8-B14C-93EE-B5B2D54807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41C472-4544-AE43-8AE5-F9789541B995}"/>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4195906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AB1F-3C72-0A48-8B7A-5B586F70F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A74363-A3C7-9346-A41E-A98DB2DD71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F4497-17CD-544C-8935-0B1B8BE34B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A03A2B-5A0A-764B-BD89-5F8B64717662}"/>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6" name="Footer Placeholder 5">
            <a:extLst>
              <a:ext uri="{FF2B5EF4-FFF2-40B4-BE49-F238E27FC236}">
                <a16:creationId xmlns:a16="http://schemas.microsoft.com/office/drawing/2014/main" id="{D4B37D95-9431-974B-A115-4B7D7CA5F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52AE1A-0053-CC4F-AF53-B262EC6695E8}"/>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2512870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143C-D355-BF46-B485-A2C068222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6EF00C-A942-B04E-BE36-F50975331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2238A-12CC-0B4F-A8C6-0FD344B03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E92C20-AF90-0B42-A9E2-B9277D5B3A3B}"/>
              </a:ext>
            </a:extLst>
          </p:cNvPr>
          <p:cNvSpPr>
            <a:spLocks noGrp="1"/>
          </p:cNvSpPr>
          <p:nvPr>
            <p:ph type="dt" sz="half" idx="10"/>
          </p:nvPr>
        </p:nvSpPr>
        <p:spPr/>
        <p:txBody>
          <a:bodyPr/>
          <a:lstStyle/>
          <a:p>
            <a:fld id="{D81E2094-BEE2-3F4C-9AFA-0C93CE0E5A07}" type="datetimeFigureOut">
              <a:rPr lang="en-US" smtClean="0"/>
              <a:t>9/9/19</a:t>
            </a:fld>
            <a:endParaRPr lang="en-US"/>
          </a:p>
        </p:txBody>
      </p:sp>
      <p:sp>
        <p:nvSpPr>
          <p:cNvPr id="6" name="Footer Placeholder 5">
            <a:extLst>
              <a:ext uri="{FF2B5EF4-FFF2-40B4-BE49-F238E27FC236}">
                <a16:creationId xmlns:a16="http://schemas.microsoft.com/office/drawing/2014/main" id="{C367E36D-A068-BD4B-A9FD-38A4664D8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1CB555-6935-AA45-91FF-36811284E47B}"/>
              </a:ext>
            </a:extLst>
          </p:cNvPr>
          <p:cNvSpPr>
            <a:spLocks noGrp="1"/>
          </p:cNvSpPr>
          <p:nvPr>
            <p:ph type="sldNum" sz="quarter" idx="12"/>
          </p:nvPr>
        </p:nvSpPr>
        <p:spPr/>
        <p:txBody>
          <a:bodyPr/>
          <a:lstStyle/>
          <a:p>
            <a:fld id="{130EDF77-045C-314C-AB9B-60B72DBBAB25}" type="slidenum">
              <a:rPr lang="en-US" smtClean="0"/>
              <a:t>‹#›</a:t>
            </a:fld>
            <a:endParaRPr lang="en-US"/>
          </a:p>
        </p:txBody>
      </p:sp>
    </p:spTree>
    <p:extLst>
      <p:ext uri="{BB962C8B-B14F-4D97-AF65-F5344CB8AC3E}">
        <p14:creationId xmlns:p14="http://schemas.microsoft.com/office/powerpoint/2010/main" val="3445503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51B28-9B85-944D-AD7B-372FCDB70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D7F0D6-C589-DD48-867A-C991052D3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AC58-27FE-7A4D-BE18-E31D418EE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E2094-BEE2-3F4C-9AFA-0C93CE0E5A07}" type="datetimeFigureOut">
              <a:rPr lang="en-US" smtClean="0"/>
              <a:t>9/9/19</a:t>
            </a:fld>
            <a:endParaRPr lang="en-US"/>
          </a:p>
        </p:txBody>
      </p:sp>
      <p:sp>
        <p:nvSpPr>
          <p:cNvPr id="5" name="Footer Placeholder 4">
            <a:extLst>
              <a:ext uri="{FF2B5EF4-FFF2-40B4-BE49-F238E27FC236}">
                <a16:creationId xmlns:a16="http://schemas.microsoft.com/office/drawing/2014/main" id="{F24BE418-7F85-6A47-9C74-AEA7287B75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B26674-E594-854D-AEB7-0BFC2DF38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EDF77-045C-314C-AB9B-60B72DBBAB25}" type="slidenum">
              <a:rPr lang="en-US" smtClean="0"/>
              <a:t>‹#›</a:t>
            </a:fld>
            <a:endParaRPr lang="en-US"/>
          </a:p>
        </p:txBody>
      </p:sp>
    </p:spTree>
    <p:extLst>
      <p:ext uri="{BB962C8B-B14F-4D97-AF65-F5344CB8AC3E}">
        <p14:creationId xmlns:p14="http://schemas.microsoft.com/office/powerpoint/2010/main" val="1546692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2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28.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9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7AF536C2-CDEA-7440-ABAA-8E28A2CD8FAA}"/>
              </a:ext>
            </a:extLst>
          </p:cNvPr>
          <p:cNvSpPr txBox="1">
            <a:spLocks/>
          </p:cNvSpPr>
          <p:nvPr/>
        </p:nvSpPr>
        <p:spPr>
          <a:xfrm>
            <a:off x="1267044" y="3572801"/>
            <a:ext cx="7800756"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4000" b="1" dirty="0"/>
              <a:t>Bioinformatics</a:t>
            </a:r>
            <a:br>
              <a:rPr lang="en-US" sz="4000" dirty="0">
                <a:ea typeface="+mn-ea"/>
                <a:cs typeface="+mn-cs"/>
              </a:rPr>
            </a:br>
            <a:r>
              <a:rPr lang="en-SG" sz="2800" dirty="0"/>
              <a:t>IH7001 Introduction to Medical Research</a:t>
            </a:r>
            <a:br>
              <a:rPr lang="en-US" sz="2800" dirty="0">
                <a:ea typeface="+mn-ea"/>
                <a:cs typeface="+mn-cs"/>
              </a:rPr>
            </a:br>
            <a:br>
              <a:rPr lang="en-US" sz="2800" dirty="0">
                <a:ea typeface="+mn-ea"/>
                <a:cs typeface="+mn-cs"/>
              </a:rPr>
            </a:br>
            <a:r>
              <a:rPr lang="en-US" sz="2800" dirty="0">
                <a:ea typeface="+mn-ea"/>
                <a:cs typeface="+mn-cs"/>
              </a:rPr>
              <a:t>Dr Wilson Goh</a:t>
            </a:r>
            <a:br>
              <a:rPr lang="en-US" sz="2800" dirty="0">
                <a:ea typeface="+mn-ea"/>
                <a:cs typeface="+mn-cs"/>
              </a:rPr>
            </a:br>
            <a:r>
              <a:rPr lang="en-US" sz="2800" dirty="0">
                <a:ea typeface="+mn-ea"/>
                <a:cs typeface="+mn-cs"/>
              </a:rPr>
              <a:t>School of Biological Sciences</a:t>
            </a:r>
          </a:p>
        </p:txBody>
      </p:sp>
      <p:grpSp>
        <p:nvGrpSpPr>
          <p:cNvPr id="5" name="Group 4"/>
          <p:cNvGrpSpPr/>
          <p:nvPr/>
        </p:nvGrpSpPr>
        <p:grpSpPr>
          <a:xfrm>
            <a:off x="1353108" y="2524656"/>
            <a:ext cx="2256867" cy="902747"/>
            <a:chOff x="1224012" y="2524656"/>
            <a:chExt cx="2743200" cy="1097280"/>
          </a:xfrm>
        </p:grpSpPr>
        <p:sp>
          <p:nvSpPr>
            <p:cNvPr id="7" name="Rectangle 6"/>
            <p:cNvSpPr/>
            <p:nvPr/>
          </p:nvSpPr>
          <p:spPr>
            <a:xfrm>
              <a:off x="1224012" y="2524656"/>
              <a:ext cx="2743200" cy="1097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A7D372B-59DA-0D4A-AE13-F3AA26EF7EB9}"/>
                </a:ext>
              </a:extLst>
            </p:cNvPr>
            <p:cNvPicPr>
              <a:picLocks noChangeAspect="1"/>
            </p:cNvPicPr>
            <p:nvPr/>
          </p:nvPicPr>
          <p:blipFill>
            <a:blip r:embed="rId2"/>
            <a:stretch>
              <a:fillRect/>
            </a:stretch>
          </p:blipFill>
          <p:spPr>
            <a:xfrm>
              <a:off x="1267044" y="2595307"/>
              <a:ext cx="2670331" cy="955978"/>
            </a:xfrm>
            <a:prstGeom prst="rect">
              <a:avLst/>
            </a:prstGeom>
          </p:spPr>
        </p:pic>
      </p:grpSp>
    </p:spTree>
    <p:extLst>
      <p:ext uri="{BB962C8B-B14F-4D97-AF65-F5344CB8AC3E}">
        <p14:creationId xmlns:p14="http://schemas.microsoft.com/office/powerpoint/2010/main" val="115037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9326" y="1329729"/>
            <a:ext cx="9408845" cy="5523207"/>
            <a:chOff x="899326" y="1329729"/>
            <a:chExt cx="9408845" cy="5523207"/>
          </a:xfrm>
        </p:grpSpPr>
        <p:sp>
          <p:nvSpPr>
            <p:cNvPr id="7" name="Rectangle 6"/>
            <p:cNvSpPr/>
            <p:nvPr/>
          </p:nvSpPr>
          <p:spPr>
            <a:xfrm>
              <a:off x="899326" y="1329729"/>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lumMod val="50000"/>
              </a:schemeClr>
            </a:solidFill>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6"/>
            <p:cNvSpPr/>
            <p:nvPr/>
          </p:nvSpPr>
          <p:spPr>
            <a:xfrm>
              <a:off x="1400070" y="16897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rgbClr val="0074AF"/>
            </a:solidFill>
            <a:ln w="28575">
              <a:solidFill>
                <a:srgbClr val="0074A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6"/>
            <p:cNvSpPr/>
            <p:nvPr/>
          </p:nvSpPr>
          <p:spPr>
            <a:xfrm>
              <a:off x="1247670" y="15373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H="1" flipV="1">
              <a:off x="1218780" y="3808325"/>
              <a:ext cx="401934" cy="233456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1247670" y="4496970"/>
              <a:ext cx="285122" cy="164592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1271112" y="5134620"/>
              <a:ext cx="168732" cy="10082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800000" flipH="1" flipV="1">
              <a:off x="8929749" y="5439943"/>
              <a:ext cx="401934" cy="2334565"/>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800000" flipH="1" flipV="1">
              <a:off x="9337389" y="5860959"/>
              <a:ext cx="285122" cy="164592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800000" flipH="1" flipV="1">
              <a:off x="9719670" y="6264435"/>
              <a:ext cx="168732" cy="100827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4966E573-BAD0-9142-A87D-C50ADC66A09E}"/>
              </a:ext>
            </a:extLst>
          </p:cNvPr>
          <p:cNvSpPr>
            <a:spLocks noGrp="1"/>
          </p:cNvSpPr>
          <p:nvPr>
            <p:ph type="title"/>
          </p:nvPr>
        </p:nvSpPr>
        <p:spPr/>
        <p:txBody>
          <a:bodyPr/>
          <a:lstStyle/>
          <a:p>
            <a:r>
              <a:rPr lang="en-US" dirty="0"/>
              <a:t>What is logic?</a:t>
            </a:r>
          </a:p>
        </p:txBody>
      </p:sp>
      <p:sp>
        <p:nvSpPr>
          <p:cNvPr id="4" name="TextBox 3">
            <a:extLst>
              <a:ext uri="{FF2B5EF4-FFF2-40B4-BE49-F238E27FC236}">
                <a16:creationId xmlns:a16="http://schemas.microsoft.com/office/drawing/2014/main" id="{73CD1D02-599F-5E45-8FAC-E9DA3146281A}"/>
              </a:ext>
            </a:extLst>
          </p:cNvPr>
          <p:cNvSpPr txBox="1"/>
          <p:nvPr/>
        </p:nvSpPr>
        <p:spPr>
          <a:xfrm>
            <a:off x="1773113" y="1965648"/>
            <a:ext cx="8171404" cy="2246769"/>
          </a:xfrm>
          <a:prstGeom prst="rect">
            <a:avLst/>
          </a:prstGeom>
          <a:noFill/>
        </p:spPr>
        <p:txBody>
          <a:bodyPr wrap="square" rtlCol="0">
            <a:spAutoFit/>
          </a:bodyPr>
          <a:lstStyle/>
          <a:p>
            <a:r>
              <a:rPr lang="en-US" sz="2000" dirty="0"/>
              <a:t>Logic is a system for distinguishing between correct and incorrect </a:t>
            </a:r>
            <a:r>
              <a:rPr lang="en-US" sz="2000" b="1" dirty="0"/>
              <a:t>arguments</a:t>
            </a:r>
            <a:r>
              <a:rPr lang="en-US" sz="2000" dirty="0"/>
              <a:t>.</a:t>
            </a:r>
          </a:p>
          <a:p>
            <a:endParaRPr lang="en-US" sz="2000" dirty="0"/>
          </a:p>
          <a:p>
            <a:r>
              <a:rPr lang="en-US" sz="2000" dirty="0"/>
              <a:t>Arguments --- not people fighting. An argument is a chain of reasoning that leads towards a conclusion.</a:t>
            </a:r>
          </a:p>
          <a:p>
            <a:endParaRPr lang="en-US" sz="2000" dirty="0"/>
          </a:p>
          <a:p>
            <a:r>
              <a:rPr lang="en-US" sz="2000" dirty="0"/>
              <a:t>Logic includes a set of principles that when applied to arguments, allows us to demonstrate what is true/false.</a:t>
            </a:r>
          </a:p>
        </p:txBody>
      </p:sp>
      <p:pic>
        <p:nvPicPr>
          <p:cNvPr id="5" name="Picture 4">
            <a:extLst>
              <a:ext uri="{FF2B5EF4-FFF2-40B4-BE49-F238E27FC236}">
                <a16:creationId xmlns:a16="http://schemas.microsoft.com/office/drawing/2014/main" id="{BE96E0E9-381D-9943-AD27-7E0082AA5CE2}"/>
              </a:ext>
            </a:extLst>
          </p:cNvPr>
          <p:cNvPicPr>
            <a:picLocks noChangeAspect="1"/>
          </p:cNvPicPr>
          <p:nvPr/>
        </p:nvPicPr>
        <p:blipFill>
          <a:blip r:embed="rId3"/>
          <a:stretch>
            <a:fillRect/>
          </a:stretch>
        </p:blipFill>
        <p:spPr>
          <a:xfrm>
            <a:off x="3709741" y="4301306"/>
            <a:ext cx="1905309" cy="1905309"/>
          </a:xfrm>
          <a:prstGeom prst="rect">
            <a:avLst/>
          </a:prstGeom>
        </p:spPr>
      </p:pic>
      <p:pic>
        <p:nvPicPr>
          <p:cNvPr id="6" name="Picture 5">
            <a:extLst>
              <a:ext uri="{FF2B5EF4-FFF2-40B4-BE49-F238E27FC236}">
                <a16:creationId xmlns:a16="http://schemas.microsoft.com/office/drawing/2014/main" id="{3BB7FA0A-E842-1C49-9C99-DF1FDE6FEDA7}"/>
              </a:ext>
            </a:extLst>
          </p:cNvPr>
          <p:cNvPicPr>
            <a:picLocks noChangeAspect="1"/>
          </p:cNvPicPr>
          <p:nvPr/>
        </p:nvPicPr>
        <p:blipFill>
          <a:blip r:embed="rId4"/>
          <a:stretch>
            <a:fillRect/>
          </a:stretch>
        </p:blipFill>
        <p:spPr>
          <a:xfrm>
            <a:off x="6096000" y="4461236"/>
            <a:ext cx="2124825" cy="1585447"/>
          </a:xfrm>
          <a:prstGeom prst="rect">
            <a:avLst/>
          </a:prstGeom>
        </p:spPr>
      </p:pic>
    </p:spTree>
    <p:custDataLst>
      <p:tags r:id="rId1"/>
    </p:custDataLst>
    <p:extLst>
      <p:ext uri="{BB962C8B-B14F-4D97-AF65-F5344CB8AC3E}">
        <p14:creationId xmlns:p14="http://schemas.microsoft.com/office/powerpoint/2010/main" val="36357288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EBC861-3F0B-CE48-BDFB-2C5FF2444378}"/>
              </a:ext>
            </a:extLst>
          </p:cNvPr>
          <p:cNvSpPr txBox="1"/>
          <p:nvPr/>
        </p:nvSpPr>
        <p:spPr>
          <a:xfrm>
            <a:off x="6746628" y="1783959"/>
            <a:ext cx="4645250" cy="2889114"/>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6000" kern="1200" dirty="0">
                <a:solidFill>
                  <a:schemeClr val="bg1"/>
                </a:solidFill>
                <a:latin typeface="+mj-lt"/>
                <a:ea typeface="+mj-ea"/>
                <a:cs typeface="+mj-cs"/>
              </a:rPr>
              <a:t>Please do this</a:t>
            </a:r>
          </a:p>
          <a:p>
            <a:pPr>
              <a:lnSpc>
                <a:spcPct val="90000"/>
              </a:lnSpc>
              <a:spcBef>
                <a:spcPct val="0"/>
              </a:spcBef>
              <a:spcAft>
                <a:spcPts val="600"/>
              </a:spcAft>
            </a:pPr>
            <a:r>
              <a:rPr lang="en-US" sz="6000" dirty="0">
                <a:solidFill>
                  <a:schemeClr val="bg1"/>
                </a:solidFill>
                <a:latin typeface="+mj-lt"/>
                <a:ea typeface="+mj-ea"/>
                <a:cs typeface="+mj-cs"/>
              </a:rPr>
              <a:t>When done with the tutorial</a:t>
            </a:r>
            <a:endParaRPr lang="en-US" sz="6000" kern="1200" dirty="0">
              <a:solidFill>
                <a:schemeClr val="bg1"/>
              </a:solidFill>
              <a:latin typeface="+mj-lt"/>
              <a:ea typeface="+mj-ea"/>
              <a:cs typeface="+mj-cs"/>
            </a:endParaRP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87385E6-9740-984F-AE8F-AD3670078956}"/>
              </a:ext>
            </a:extLst>
          </p:cNvPr>
          <p:cNvPicPr>
            <a:picLocks noChangeAspect="1"/>
          </p:cNvPicPr>
          <p:nvPr/>
        </p:nvPicPr>
        <p:blipFill>
          <a:blip r:embed="rId3"/>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70958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D2172-909A-7940-AE9E-8DE8D862F93C}"/>
              </a:ext>
            </a:extLst>
          </p:cNvPr>
          <p:cNvSpPr txBox="1"/>
          <p:nvPr/>
        </p:nvSpPr>
        <p:spPr>
          <a:xfrm>
            <a:off x="180473" y="0"/>
            <a:ext cx="3766287" cy="369332"/>
          </a:xfrm>
          <a:prstGeom prst="rect">
            <a:avLst/>
          </a:prstGeom>
          <a:noFill/>
        </p:spPr>
        <p:txBody>
          <a:bodyPr wrap="none" rtlCol="0">
            <a:spAutoFit/>
          </a:bodyPr>
          <a:lstStyle/>
          <a:p>
            <a:r>
              <a:rPr lang="en-US" b="1" dirty="0"/>
              <a:t>What are you required to remember?</a:t>
            </a:r>
          </a:p>
        </p:txBody>
      </p:sp>
      <p:sp>
        <p:nvSpPr>
          <p:cNvPr id="3" name="Rectangle 2">
            <a:extLst>
              <a:ext uri="{FF2B5EF4-FFF2-40B4-BE49-F238E27FC236}">
                <a16:creationId xmlns:a16="http://schemas.microsoft.com/office/drawing/2014/main" id="{DF49AB7A-1E8E-2B4E-9CED-D086CB2EDDB3}"/>
              </a:ext>
            </a:extLst>
          </p:cNvPr>
          <p:cNvSpPr/>
          <p:nvPr/>
        </p:nvSpPr>
        <p:spPr>
          <a:xfrm>
            <a:off x="180473" y="566678"/>
            <a:ext cx="8807116" cy="3139321"/>
          </a:xfrm>
          <a:prstGeom prst="rect">
            <a:avLst/>
          </a:prstGeom>
        </p:spPr>
        <p:txBody>
          <a:bodyPr wrap="square">
            <a:spAutoFit/>
          </a:bodyPr>
          <a:lstStyle/>
          <a:p>
            <a:pPr marL="285750" indent="-285750">
              <a:buFont typeface="Arial" panose="020B0604020202020204" pitchFamily="34" charset="0"/>
              <a:buChar char="•"/>
            </a:pPr>
            <a:r>
              <a:rPr lang="en-US" dirty="0"/>
              <a:t>Need to be able to differentiate between the 3 forms of logic</a:t>
            </a:r>
          </a:p>
          <a:p>
            <a:pPr marL="285750" indent="-285750">
              <a:buFont typeface="Arial" panose="020B0604020202020204" pitchFamily="34" charset="0"/>
              <a:buChar char="•"/>
            </a:pPr>
            <a:r>
              <a:rPr lang="en-US" dirty="0"/>
              <a:t>Explain what a confounder is</a:t>
            </a:r>
          </a:p>
          <a:p>
            <a:pPr marL="285750" indent="-285750">
              <a:buFont typeface="Arial" panose="020B0604020202020204" pitchFamily="34" charset="0"/>
              <a:buChar char="•"/>
            </a:pPr>
            <a:r>
              <a:rPr lang="en-US" dirty="0"/>
              <a:t>Be able to identify scenarios of perfect confounding</a:t>
            </a:r>
          </a:p>
          <a:p>
            <a:pPr marL="285750" indent="-285750">
              <a:buFont typeface="Arial" panose="020B0604020202020204" pitchFamily="34" charset="0"/>
              <a:buChar char="•"/>
            </a:pPr>
            <a:r>
              <a:rPr lang="en-US" dirty="0"/>
              <a:t>Be able to explain the Anna Karenina Principle</a:t>
            </a:r>
          </a:p>
          <a:p>
            <a:pPr marL="285750" indent="-285750">
              <a:buFont typeface="Arial" panose="020B0604020202020204" pitchFamily="34" charset="0"/>
              <a:buChar char="•"/>
            </a:pPr>
            <a:r>
              <a:rPr lang="en-US" dirty="0"/>
              <a:t>Be able to explain </a:t>
            </a:r>
            <a:r>
              <a:rPr lang="en-US"/>
              <a:t>the importance </a:t>
            </a:r>
            <a:r>
              <a:rPr lang="en-US" dirty="0"/>
              <a:t>of exploratory data analysis</a:t>
            </a:r>
          </a:p>
          <a:p>
            <a:pPr marL="285750" indent="-285750">
              <a:buFont typeface="Arial" panose="020B0604020202020204" pitchFamily="34" charset="0"/>
              <a:buChar char="•"/>
            </a:pPr>
            <a:r>
              <a:rPr lang="en-US" dirty="0"/>
              <a:t>Be able to identify several retinal variables taught during the R tutorial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it-IT" dirty="0"/>
          </a:p>
          <a:p>
            <a:endParaRPr lang="en-US" dirty="0"/>
          </a:p>
          <a:p>
            <a:endParaRPr lang="en-US" dirty="0"/>
          </a:p>
        </p:txBody>
      </p:sp>
      <p:sp>
        <p:nvSpPr>
          <p:cNvPr id="4" name="Rectangle 3">
            <a:extLst>
              <a:ext uri="{FF2B5EF4-FFF2-40B4-BE49-F238E27FC236}">
                <a16:creationId xmlns:a16="http://schemas.microsoft.com/office/drawing/2014/main" id="{94DF6EB3-E5C2-3842-B648-8FC50981AF5B}"/>
              </a:ext>
            </a:extLst>
          </p:cNvPr>
          <p:cNvSpPr/>
          <p:nvPr/>
        </p:nvSpPr>
        <p:spPr>
          <a:xfrm>
            <a:off x="180473" y="2758470"/>
            <a:ext cx="5727017" cy="369332"/>
          </a:xfrm>
          <a:prstGeom prst="rect">
            <a:avLst/>
          </a:prstGeom>
        </p:spPr>
        <p:txBody>
          <a:bodyPr wrap="none">
            <a:spAutoFit/>
          </a:bodyPr>
          <a:lstStyle/>
          <a:p>
            <a:r>
              <a:rPr lang="en-US" b="1" dirty="0"/>
              <a:t>You do not need to be able to know the following in detail</a:t>
            </a:r>
          </a:p>
        </p:txBody>
      </p:sp>
      <p:sp>
        <p:nvSpPr>
          <p:cNvPr id="5" name="Rectangle 4">
            <a:extLst>
              <a:ext uri="{FF2B5EF4-FFF2-40B4-BE49-F238E27FC236}">
                <a16:creationId xmlns:a16="http://schemas.microsoft.com/office/drawing/2014/main" id="{AA3E62D0-E2B4-6D45-8E8B-8259259E2642}"/>
              </a:ext>
            </a:extLst>
          </p:cNvPr>
          <p:cNvSpPr/>
          <p:nvPr/>
        </p:nvSpPr>
        <p:spPr>
          <a:xfrm>
            <a:off x="180473" y="3127802"/>
            <a:ext cx="8807116" cy="3139321"/>
          </a:xfrm>
          <a:prstGeom prst="rect">
            <a:avLst/>
          </a:prstGeom>
        </p:spPr>
        <p:txBody>
          <a:bodyPr wrap="square">
            <a:spAutoFit/>
          </a:bodyPr>
          <a:lstStyle/>
          <a:p>
            <a:pPr marL="285750" indent="-285750">
              <a:buFont typeface="Arial" panose="020B0604020202020204" pitchFamily="34" charset="0"/>
              <a:buChar char="•"/>
            </a:pPr>
            <a:r>
              <a:rPr lang="en-US" dirty="0"/>
              <a:t>Permutation test --- you only need to know that it is another way of generating a null distribution by randomly permutating the original dataset itself</a:t>
            </a:r>
          </a:p>
          <a:p>
            <a:pPr marL="285750" indent="-285750">
              <a:buFont typeface="Arial" panose="020B0604020202020204" pitchFamily="34" charset="0"/>
              <a:buChar char="•"/>
            </a:pPr>
            <a:r>
              <a:rPr lang="en-US" dirty="0"/>
              <a:t>All the steps involved in a complete analysis of data for the purpose of biomarker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it-IT" dirty="0"/>
          </a:p>
          <a:p>
            <a:endParaRPr lang="en-US" dirty="0"/>
          </a:p>
          <a:p>
            <a:endParaRPr lang="en-US" dirty="0"/>
          </a:p>
        </p:txBody>
      </p:sp>
    </p:spTree>
    <p:extLst>
      <p:ext uri="{BB962C8B-B14F-4D97-AF65-F5344CB8AC3E}">
        <p14:creationId xmlns:p14="http://schemas.microsoft.com/office/powerpoint/2010/main" val="181641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D2172-909A-7940-AE9E-8DE8D862F93C}"/>
              </a:ext>
            </a:extLst>
          </p:cNvPr>
          <p:cNvSpPr txBox="1"/>
          <p:nvPr/>
        </p:nvSpPr>
        <p:spPr>
          <a:xfrm>
            <a:off x="180473" y="0"/>
            <a:ext cx="1163780" cy="369332"/>
          </a:xfrm>
          <a:prstGeom prst="rect">
            <a:avLst/>
          </a:prstGeom>
          <a:noFill/>
        </p:spPr>
        <p:txBody>
          <a:bodyPr wrap="none" rtlCol="0">
            <a:spAutoFit/>
          </a:bodyPr>
          <a:lstStyle/>
          <a:p>
            <a:r>
              <a:rPr lang="en-US" b="1" dirty="0"/>
              <a:t>Must read</a:t>
            </a:r>
          </a:p>
        </p:txBody>
      </p:sp>
      <p:sp>
        <p:nvSpPr>
          <p:cNvPr id="3" name="Rectangle 2">
            <a:extLst>
              <a:ext uri="{FF2B5EF4-FFF2-40B4-BE49-F238E27FC236}">
                <a16:creationId xmlns:a16="http://schemas.microsoft.com/office/drawing/2014/main" id="{DF49AB7A-1E8E-2B4E-9CED-D086CB2EDDB3}"/>
              </a:ext>
            </a:extLst>
          </p:cNvPr>
          <p:cNvSpPr/>
          <p:nvPr/>
        </p:nvSpPr>
        <p:spPr>
          <a:xfrm>
            <a:off x="180473" y="566678"/>
            <a:ext cx="8807116" cy="2862322"/>
          </a:xfrm>
          <a:prstGeom prst="rect">
            <a:avLst/>
          </a:prstGeom>
        </p:spPr>
        <p:txBody>
          <a:bodyPr wrap="square">
            <a:spAutoFit/>
          </a:bodyPr>
          <a:lstStyle/>
          <a:p>
            <a:r>
              <a:rPr lang="en-US" dirty="0"/>
              <a:t>Goh and Wong. </a:t>
            </a:r>
            <a:r>
              <a:rPr lang="en-US" b="1" dirty="0"/>
              <a:t>Dealing with confounders in -omics analysis</a:t>
            </a:r>
            <a:r>
              <a:rPr lang="en-US" dirty="0"/>
              <a:t>. Trends in Biotechnology, 36(5):488--498, May 2018.</a:t>
            </a:r>
          </a:p>
          <a:p>
            <a:endParaRPr lang="en-US" dirty="0"/>
          </a:p>
          <a:p>
            <a:r>
              <a:rPr lang="en-US" dirty="0"/>
              <a:t>Goh et al. </a:t>
            </a:r>
            <a:r>
              <a:rPr lang="en-US" b="1" dirty="0"/>
              <a:t>Why batch effects matter in omics data, and how to avoid them</a:t>
            </a:r>
            <a:r>
              <a:rPr lang="en-US" dirty="0"/>
              <a:t>. Trends in Biotechnology, 35(6):498--507, June 2017.</a:t>
            </a:r>
          </a:p>
          <a:p>
            <a:endParaRPr lang="en-US" dirty="0"/>
          </a:p>
          <a:p>
            <a:r>
              <a:rPr lang="en-US" dirty="0" err="1"/>
              <a:t>Venet</a:t>
            </a:r>
            <a:r>
              <a:rPr lang="en-US" dirty="0"/>
              <a:t> et al. </a:t>
            </a:r>
            <a:r>
              <a:rPr lang="en-US" b="1" dirty="0"/>
              <a:t>Most Random Gene Expression Signatures Are Significantly Associated with Breast Cancer Outcome</a:t>
            </a:r>
            <a:r>
              <a:rPr lang="en-US" dirty="0"/>
              <a:t>, PLOS Comp Bio, </a:t>
            </a:r>
            <a:r>
              <a:rPr lang="is-IS" dirty="0"/>
              <a:t>1002240, </a:t>
            </a:r>
            <a:r>
              <a:rPr lang="en-US" dirty="0"/>
              <a:t>Oct 2011.</a:t>
            </a:r>
          </a:p>
          <a:p>
            <a:endParaRPr lang="en-US" dirty="0"/>
          </a:p>
          <a:p>
            <a:endParaRPr lang="en-US" dirty="0"/>
          </a:p>
        </p:txBody>
      </p:sp>
    </p:spTree>
    <p:extLst>
      <p:ext uri="{BB962C8B-B14F-4D97-AF65-F5344CB8AC3E}">
        <p14:creationId xmlns:p14="http://schemas.microsoft.com/office/powerpoint/2010/main" val="1650622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D2172-909A-7940-AE9E-8DE8D862F93C}"/>
              </a:ext>
            </a:extLst>
          </p:cNvPr>
          <p:cNvSpPr txBox="1"/>
          <p:nvPr/>
        </p:nvSpPr>
        <p:spPr>
          <a:xfrm>
            <a:off x="180473" y="0"/>
            <a:ext cx="1441420" cy="369332"/>
          </a:xfrm>
          <a:prstGeom prst="rect">
            <a:avLst/>
          </a:prstGeom>
          <a:noFill/>
        </p:spPr>
        <p:txBody>
          <a:bodyPr wrap="none" rtlCol="0">
            <a:spAutoFit/>
          </a:bodyPr>
          <a:lstStyle/>
          <a:p>
            <a:r>
              <a:rPr lang="en-US" b="1" dirty="0"/>
              <a:t>Good to read</a:t>
            </a:r>
          </a:p>
        </p:txBody>
      </p:sp>
      <p:sp>
        <p:nvSpPr>
          <p:cNvPr id="3" name="Rectangle 2">
            <a:extLst>
              <a:ext uri="{FF2B5EF4-FFF2-40B4-BE49-F238E27FC236}">
                <a16:creationId xmlns:a16="http://schemas.microsoft.com/office/drawing/2014/main" id="{DF49AB7A-1E8E-2B4E-9CED-D086CB2EDDB3}"/>
              </a:ext>
            </a:extLst>
          </p:cNvPr>
          <p:cNvSpPr/>
          <p:nvPr/>
        </p:nvSpPr>
        <p:spPr>
          <a:xfrm>
            <a:off x="180473" y="566678"/>
            <a:ext cx="8807116" cy="4431983"/>
          </a:xfrm>
          <a:prstGeom prst="rect">
            <a:avLst/>
          </a:prstGeom>
        </p:spPr>
        <p:txBody>
          <a:bodyPr wrap="square">
            <a:spAutoFit/>
          </a:bodyPr>
          <a:lstStyle/>
          <a:p>
            <a:r>
              <a:rPr lang="en-US" dirty="0"/>
              <a:t>Goh and Wong. </a:t>
            </a:r>
            <a:r>
              <a:rPr lang="en-US" b="1" dirty="0"/>
              <a:t>Why breast cancer signatures are no better than random signatures explained</a:t>
            </a:r>
            <a:r>
              <a:rPr lang="en-US" dirty="0"/>
              <a:t>. Drug Discovery Today, 2018.</a:t>
            </a:r>
          </a:p>
          <a:p>
            <a:endParaRPr lang="en-US" dirty="0"/>
          </a:p>
          <a:p>
            <a:r>
              <a:rPr lang="en-US" dirty="0"/>
              <a:t>Goh and Wong. </a:t>
            </a:r>
            <a:r>
              <a:rPr lang="en-US" b="1" dirty="0"/>
              <a:t>Turning straw into gold: building robustness into gene signature inference</a:t>
            </a:r>
            <a:r>
              <a:rPr lang="en-US" dirty="0"/>
              <a:t>. Drug Discovery Today, 2019.</a:t>
            </a:r>
          </a:p>
          <a:p>
            <a:endParaRPr lang="en-US" dirty="0"/>
          </a:p>
          <a:p>
            <a:pPr>
              <a:spcBef>
                <a:spcPts val="600"/>
              </a:spcBef>
              <a:spcAft>
                <a:spcPts val="600"/>
              </a:spcAft>
            </a:pPr>
            <a:r>
              <a:rPr lang="it-IT" dirty="0" err="1"/>
              <a:t>Wasserstein</a:t>
            </a:r>
            <a:r>
              <a:rPr lang="it-IT" dirty="0"/>
              <a:t> and </a:t>
            </a:r>
            <a:r>
              <a:rPr lang="it-IT" dirty="0" err="1"/>
              <a:t>Lazer</a:t>
            </a:r>
            <a:r>
              <a:rPr lang="it-IT" dirty="0"/>
              <a:t>. </a:t>
            </a:r>
            <a:r>
              <a:rPr lang="it-IT" b="1" dirty="0"/>
              <a:t>The </a:t>
            </a:r>
            <a:r>
              <a:rPr lang="it-IT" b="1" dirty="0" err="1"/>
              <a:t>ASA's</a:t>
            </a:r>
            <a:r>
              <a:rPr lang="it-IT" b="1" dirty="0"/>
              <a:t> Statement on </a:t>
            </a:r>
            <a:r>
              <a:rPr lang="it-IT" b="1" dirty="0" err="1"/>
              <a:t>p-Values</a:t>
            </a:r>
            <a:r>
              <a:rPr lang="it-IT" b="1" dirty="0"/>
              <a:t>: </a:t>
            </a:r>
            <a:r>
              <a:rPr lang="it-IT" b="1" dirty="0" err="1"/>
              <a:t>Context</a:t>
            </a:r>
            <a:r>
              <a:rPr lang="it-IT" b="1" dirty="0"/>
              <a:t>, </a:t>
            </a:r>
            <a:r>
              <a:rPr lang="it-IT" b="1" dirty="0" err="1"/>
              <a:t>Process</a:t>
            </a:r>
            <a:r>
              <a:rPr lang="it-IT" b="1" dirty="0"/>
              <a:t>, and </a:t>
            </a:r>
            <a:r>
              <a:rPr lang="it-IT" b="1" dirty="0" err="1"/>
              <a:t>Purpose</a:t>
            </a:r>
            <a:r>
              <a:rPr lang="it-IT" dirty="0"/>
              <a:t>. The American </a:t>
            </a:r>
            <a:r>
              <a:rPr lang="it-IT" dirty="0" err="1"/>
              <a:t>Statistician</a:t>
            </a:r>
            <a:r>
              <a:rPr lang="it-IT" dirty="0"/>
              <a:t>, 70:2, 129-133, 2016</a:t>
            </a:r>
          </a:p>
          <a:p>
            <a:pPr>
              <a:spcBef>
                <a:spcPts val="600"/>
              </a:spcBef>
              <a:spcAft>
                <a:spcPts val="600"/>
              </a:spcAft>
            </a:pPr>
            <a:r>
              <a:rPr lang="it-IT" dirty="0" err="1"/>
              <a:t>Halsey</a:t>
            </a:r>
            <a:r>
              <a:rPr lang="it-IT" dirty="0"/>
              <a:t> et al. </a:t>
            </a:r>
            <a:r>
              <a:rPr lang="it-IT" b="1" dirty="0"/>
              <a:t>The </a:t>
            </a:r>
            <a:r>
              <a:rPr lang="it-IT" b="1" dirty="0" err="1"/>
              <a:t>fickle</a:t>
            </a:r>
            <a:r>
              <a:rPr lang="it-IT" b="1" dirty="0"/>
              <a:t> </a:t>
            </a:r>
            <a:r>
              <a:rPr lang="it-IT" b="1" dirty="0" err="1"/>
              <a:t>P</a:t>
            </a:r>
            <a:r>
              <a:rPr lang="it-IT" b="1" dirty="0"/>
              <a:t> </a:t>
            </a:r>
            <a:r>
              <a:rPr lang="it-IT" b="1" dirty="0" err="1"/>
              <a:t>value</a:t>
            </a:r>
            <a:r>
              <a:rPr lang="it-IT" b="1" dirty="0"/>
              <a:t> </a:t>
            </a:r>
            <a:r>
              <a:rPr lang="it-IT" b="1" dirty="0" err="1"/>
              <a:t>generates</a:t>
            </a:r>
            <a:r>
              <a:rPr lang="it-IT" b="1" dirty="0"/>
              <a:t> </a:t>
            </a:r>
            <a:r>
              <a:rPr lang="it-IT" b="1" dirty="0" err="1"/>
              <a:t>irreproducible</a:t>
            </a:r>
            <a:r>
              <a:rPr lang="it-IT" b="1" dirty="0"/>
              <a:t> </a:t>
            </a:r>
            <a:r>
              <a:rPr lang="it-IT" b="1" dirty="0" err="1"/>
              <a:t>results</a:t>
            </a:r>
            <a:r>
              <a:rPr lang="it-IT" dirty="0"/>
              <a:t>. Nature </a:t>
            </a:r>
            <a:r>
              <a:rPr lang="it-IT" dirty="0" err="1"/>
              <a:t>Methods</a:t>
            </a:r>
            <a:r>
              <a:rPr lang="it-IT" dirty="0"/>
              <a:t> 12, 179–185, 2015</a:t>
            </a:r>
          </a:p>
          <a:p>
            <a:pPr>
              <a:spcBef>
                <a:spcPts val="600"/>
              </a:spcBef>
              <a:spcAft>
                <a:spcPts val="600"/>
              </a:spcAft>
            </a:pPr>
            <a:r>
              <a:rPr lang="it-IT" dirty="0" err="1"/>
              <a:t>Wang</a:t>
            </a:r>
            <a:r>
              <a:rPr lang="it-IT" dirty="0"/>
              <a:t> et al. </a:t>
            </a:r>
            <a:r>
              <a:rPr lang="it-IT" b="1" dirty="0" err="1"/>
              <a:t>Feature</a:t>
            </a:r>
            <a:r>
              <a:rPr lang="it-IT" b="1" dirty="0"/>
              <a:t> </a:t>
            </a:r>
            <a:r>
              <a:rPr lang="it-IT" b="1" dirty="0" err="1"/>
              <a:t>selection</a:t>
            </a:r>
            <a:r>
              <a:rPr lang="it-IT" b="1" dirty="0"/>
              <a:t> in </a:t>
            </a:r>
            <a:r>
              <a:rPr lang="it-IT" b="1" dirty="0" err="1"/>
              <a:t>clinical</a:t>
            </a:r>
            <a:r>
              <a:rPr lang="it-IT" b="1" dirty="0"/>
              <a:t> </a:t>
            </a:r>
            <a:r>
              <a:rPr lang="it-IT" b="1" dirty="0" err="1"/>
              <a:t>proteomics</a:t>
            </a:r>
            <a:r>
              <a:rPr lang="it-IT" b="1" dirty="0"/>
              <a:t>: with </a:t>
            </a:r>
            <a:r>
              <a:rPr lang="it-IT" b="1" dirty="0" err="1"/>
              <a:t>great</a:t>
            </a:r>
            <a:r>
              <a:rPr lang="it-IT" b="1" dirty="0"/>
              <a:t> </a:t>
            </a:r>
            <a:r>
              <a:rPr lang="it-IT" b="1" dirty="0" err="1"/>
              <a:t>power</a:t>
            </a:r>
            <a:r>
              <a:rPr lang="it-IT" b="1" dirty="0"/>
              <a:t> </a:t>
            </a:r>
            <a:r>
              <a:rPr lang="it-IT" b="1" dirty="0" err="1"/>
              <a:t>comes</a:t>
            </a:r>
            <a:r>
              <a:rPr lang="it-IT" b="1" dirty="0"/>
              <a:t> </a:t>
            </a:r>
            <a:r>
              <a:rPr lang="it-IT" b="1" dirty="0" err="1"/>
              <a:t>great</a:t>
            </a:r>
            <a:r>
              <a:rPr lang="it-IT" b="1" dirty="0"/>
              <a:t> </a:t>
            </a:r>
            <a:r>
              <a:rPr lang="it-IT" b="1" dirty="0" err="1"/>
              <a:t>reproducibility</a:t>
            </a:r>
            <a:r>
              <a:rPr lang="it-IT" dirty="0"/>
              <a:t>. </a:t>
            </a:r>
            <a:r>
              <a:rPr lang="it-IT" dirty="0" err="1"/>
              <a:t>Drug</a:t>
            </a:r>
            <a:r>
              <a:rPr lang="it-IT" dirty="0"/>
              <a:t> </a:t>
            </a:r>
            <a:r>
              <a:rPr lang="it-IT" dirty="0" err="1"/>
              <a:t>Discov</a:t>
            </a:r>
            <a:r>
              <a:rPr lang="it-IT" dirty="0"/>
              <a:t> </a:t>
            </a:r>
            <a:r>
              <a:rPr lang="it-IT" dirty="0" err="1"/>
              <a:t>Today</a:t>
            </a:r>
            <a:r>
              <a:rPr lang="it-IT" dirty="0"/>
              <a:t>. Jun;22(6):912-918, 2017</a:t>
            </a:r>
          </a:p>
          <a:p>
            <a:endParaRPr lang="en-US" dirty="0"/>
          </a:p>
          <a:p>
            <a:endParaRPr lang="en-US" dirty="0"/>
          </a:p>
        </p:txBody>
      </p:sp>
    </p:spTree>
    <p:extLst>
      <p:ext uri="{BB962C8B-B14F-4D97-AF65-F5344CB8AC3E}">
        <p14:creationId xmlns:p14="http://schemas.microsoft.com/office/powerpoint/2010/main" val="49531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326" y="1329729"/>
            <a:ext cx="9408845" cy="5523207"/>
            <a:chOff x="899326" y="1329729"/>
            <a:chExt cx="9408845" cy="5523207"/>
          </a:xfrm>
        </p:grpSpPr>
        <p:sp>
          <p:nvSpPr>
            <p:cNvPr id="8" name="Rectangle 6"/>
            <p:cNvSpPr/>
            <p:nvPr/>
          </p:nvSpPr>
          <p:spPr>
            <a:xfrm>
              <a:off x="899326" y="1329729"/>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lumMod val="50000"/>
              </a:schemeClr>
            </a:solidFill>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6"/>
            <p:cNvSpPr/>
            <p:nvPr/>
          </p:nvSpPr>
          <p:spPr>
            <a:xfrm>
              <a:off x="1400070" y="16897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rgbClr val="0074AF"/>
            </a:solidFill>
            <a:ln w="28575">
              <a:solidFill>
                <a:srgbClr val="0074A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6"/>
            <p:cNvSpPr/>
            <p:nvPr/>
          </p:nvSpPr>
          <p:spPr>
            <a:xfrm>
              <a:off x="1247670" y="15373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H="1" flipV="1">
              <a:off x="1218780" y="3808325"/>
              <a:ext cx="401934" cy="233456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1247670" y="4496970"/>
              <a:ext cx="285122" cy="164592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1271112" y="5134620"/>
              <a:ext cx="168732" cy="10082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800000" flipH="1" flipV="1">
              <a:off x="8929749" y="5439943"/>
              <a:ext cx="401934" cy="2334565"/>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800000" flipH="1" flipV="1">
              <a:off x="9337389" y="5860959"/>
              <a:ext cx="285122" cy="164592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800000" flipH="1" flipV="1">
              <a:off x="9719670" y="6264435"/>
              <a:ext cx="168732" cy="100827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AE3A55-5B89-C54E-A4A7-D18DDBF9DB49}"/>
              </a:ext>
            </a:extLst>
          </p:cNvPr>
          <p:cNvSpPr>
            <a:spLocks noGrp="1"/>
          </p:cNvSpPr>
          <p:nvPr>
            <p:ph type="title"/>
          </p:nvPr>
        </p:nvSpPr>
        <p:spPr/>
        <p:txBody>
          <a:bodyPr/>
          <a:lstStyle/>
          <a:p>
            <a:r>
              <a:rPr lang="en-US" dirty="0"/>
              <a:t>An example of an argument</a:t>
            </a:r>
          </a:p>
        </p:txBody>
      </p:sp>
      <p:sp>
        <p:nvSpPr>
          <p:cNvPr id="3" name="TextBox 2">
            <a:extLst>
              <a:ext uri="{FF2B5EF4-FFF2-40B4-BE49-F238E27FC236}">
                <a16:creationId xmlns:a16="http://schemas.microsoft.com/office/drawing/2014/main" id="{49D9AF4D-5289-9D4D-8C0E-81F3AD4F0CF4}"/>
              </a:ext>
            </a:extLst>
          </p:cNvPr>
          <p:cNvSpPr txBox="1"/>
          <p:nvPr/>
        </p:nvSpPr>
        <p:spPr>
          <a:xfrm>
            <a:off x="2111653" y="2466429"/>
            <a:ext cx="4188663" cy="1015663"/>
          </a:xfrm>
          <a:prstGeom prst="rect">
            <a:avLst/>
          </a:prstGeom>
          <a:noFill/>
        </p:spPr>
        <p:txBody>
          <a:bodyPr wrap="square" rtlCol="0">
            <a:spAutoFit/>
          </a:bodyPr>
          <a:lstStyle/>
          <a:p>
            <a:pPr marL="342900" indent="-342900">
              <a:buFont typeface="+mj-lt"/>
              <a:buAutoNum type="arabicPeriod"/>
            </a:pPr>
            <a:r>
              <a:rPr lang="en-US" sz="2000" dirty="0"/>
              <a:t>All men are mortal.</a:t>
            </a:r>
          </a:p>
          <a:p>
            <a:pPr marL="342900" indent="-342900">
              <a:buFont typeface="+mj-lt"/>
              <a:buAutoNum type="arabicPeriod"/>
            </a:pPr>
            <a:r>
              <a:rPr lang="en-US" sz="2000" dirty="0"/>
              <a:t>Socrates is a man.</a:t>
            </a:r>
          </a:p>
          <a:p>
            <a:pPr marL="342900" indent="-342900">
              <a:buFont typeface="+mj-lt"/>
              <a:buAutoNum type="arabicPeriod"/>
            </a:pPr>
            <a:r>
              <a:rPr lang="en-US" sz="2000" dirty="0"/>
              <a:t>Therefore, Socrates is mortal.</a:t>
            </a:r>
          </a:p>
        </p:txBody>
      </p:sp>
      <p:sp>
        <p:nvSpPr>
          <p:cNvPr id="4" name="TextBox 3">
            <a:extLst>
              <a:ext uri="{FF2B5EF4-FFF2-40B4-BE49-F238E27FC236}">
                <a16:creationId xmlns:a16="http://schemas.microsoft.com/office/drawing/2014/main" id="{44FFF532-B12F-9C48-8E60-E28CE564E259}"/>
              </a:ext>
            </a:extLst>
          </p:cNvPr>
          <p:cNvSpPr txBox="1"/>
          <p:nvPr/>
        </p:nvSpPr>
        <p:spPr>
          <a:xfrm>
            <a:off x="2111653" y="4171637"/>
            <a:ext cx="4650293" cy="1015663"/>
          </a:xfrm>
          <a:prstGeom prst="rect">
            <a:avLst/>
          </a:prstGeom>
          <a:noFill/>
        </p:spPr>
        <p:txBody>
          <a:bodyPr wrap="square" rtlCol="0">
            <a:spAutoFit/>
          </a:bodyPr>
          <a:lstStyle/>
          <a:p>
            <a:r>
              <a:rPr lang="en-US" sz="2000" dirty="0"/>
              <a:t>In this case, the first 2 statements are premises, with the third being the conclusion.</a:t>
            </a:r>
          </a:p>
        </p:txBody>
      </p:sp>
      <p:pic>
        <p:nvPicPr>
          <p:cNvPr id="7" name="Picture 6">
            <a:extLst>
              <a:ext uri="{FF2B5EF4-FFF2-40B4-BE49-F238E27FC236}">
                <a16:creationId xmlns:a16="http://schemas.microsoft.com/office/drawing/2014/main" id="{4DA0C27C-3367-1D48-A5F6-1BB153C655AB}"/>
              </a:ext>
            </a:extLst>
          </p:cNvPr>
          <p:cNvPicPr>
            <a:picLocks noChangeAspect="1"/>
          </p:cNvPicPr>
          <p:nvPr/>
        </p:nvPicPr>
        <p:blipFill>
          <a:blip r:embed="rId3"/>
          <a:stretch>
            <a:fillRect/>
          </a:stretch>
        </p:blipFill>
        <p:spPr>
          <a:xfrm>
            <a:off x="6967443" y="2395988"/>
            <a:ext cx="2824673" cy="2824673"/>
          </a:xfrm>
          <a:prstGeom prst="rect">
            <a:avLst/>
          </a:prstGeom>
        </p:spPr>
      </p:pic>
    </p:spTree>
    <p:custDataLst>
      <p:tags r:id="rId1"/>
    </p:custDataLst>
    <p:extLst>
      <p:ext uri="{BB962C8B-B14F-4D97-AF65-F5344CB8AC3E}">
        <p14:creationId xmlns:p14="http://schemas.microsoft.com/office/powerpoint/2010/main" val="172169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326" y="1329729"/>
            <a:ext cx="9408845" cy="5523207"/>
            <a:chOff x="899326" y="1329729"/>
            <a:chExt cx="9408845" cy="5523207"/>
          </a:xfrm>
        </p:grpSpPr>
        <p:sp>
          <p:nvSpPr>
            <p:cNvPr id="7" name="Rectangle 6"/>
            <p:cNvSpPr/>
            <p:nvPr/>
          </p:nvSpPr>
          <p:spPr>
            <a:xfrm>
              <a:off x="899326" y="1329729"/>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lumMod val="50000"/>
              </a:schemeClr>
            </a:solidFill>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6"/>
            <p:cNvSpPr/>
            <p:nvPr/>
          </p:nvSpPr>
          <p:spPr>
            <a:xfrm>
              <a:off x="1400070" y="16897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rgbClr val="0074AF"/>
            </a:solidFill>
            <a:ln w="28575">
              <a:solidFill>
                <a:srgbClr val="0074A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6"/>
            <p:cNvSpPr/>
            <p:nvPr/>
          </p:nvSpPr>
          <p:spPr>
            <a:xfrm>
              <a:off x="1247670" y="15373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H="1" flipV="1">
              <a:off x="1218780" y="3808325"/>
              <a:ext cx="401934" cy="233456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1247670" y="4496970"/>
              <a:ext cx="285122" cy="164592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1271112" y="5134620"/>
              <a:ext cx="168732" cy="10082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800000" flipH="1" flipV="1">
              <a:off x="8929749" y="5439943"/>
              <a:ext cx="401934" cy="2334565"/>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800000" flipH="1" flipV="1">
              <a:off x="9337389" y="5860959"/>
              <a:ext cx="285122" cy="164592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800000" flipH="1" flipV="1">
              <a:off x="9719670" y="6264435"/>
              <a:ext cx="168732" cy="100827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ADC6E8D9-93A0-EC4C-A31A-A62D5F7B7E74}"/>
              </a:ext>
            </a:extLst>
          </p:cNvPr>
          <p:cNvSpPr>
            <a:spLocks noGrp="1"/>
          </p:cNvSpPr>
          <p:nvPr>
            <p:ph type="title"/>
          </p:nvPr>
        </p:nvSpPr>
        <p:spPr/>
        <p:txBody>
          <a:bodyPr/>
          <a:lstStyle/>
          <a:p>
            <a:r>
              <a:rPr lang="en-US" dirty="0"/>
              <a:t>An example of an argument</a:t>
            </a:r>
          </a:p>
        </p:txBody>
      </p:sp>
      <p:sp>
        <p:nvSpPr>
          <p:cNvPr id="3" name="TextBox 2">
            <a:extLst>
              <a:ext uri="{FF2B5EF4-FFF2-40B4-BE49-F238E27FC236}">
                <a16:creationId xmlns:a16="http://schemas.microsoft.com/office/drawing/2014/main" id="{91B9EC0B-9315-C24B-8488-AA25C63947CA}"/>
              </a:ext>
            </a:extLst>
          </p:cNvPr>
          <p:cNvSpPr txBox="1"/>
          <p:nvPr/>
        </p:nvSpPr>
        <p:spPr>
          <a:xfrm>
            <a:off x="2101312" y="2576075"/>
            <a:ext cx="5837624" cy="1015663"/>
          </a:xfrm>
          <a:prstGeom prst="rect">
            <a:avLst/>
          </a:prstGeom>
          <a:noFill/>
        </p:spPr>
        <p:txBody>
          <a:bodyPr wrap="none" rtlCol="0">
            <a:spAutoFit/>
          </a:bodyPr>
          <a:lstStyle/>
          <a:p>
            <a:pPr marL="342900" indent="-342900">
              <a:buFont typeface="+mj-lt"/>
              <a:buAutoNum type="arabicPeriod"/>
            </a:pPr>
            <a:r>
              <a:rPr lang="en-US" sz="2000" dirty="0"/>
              <a:t>There’s a draught in the room.</a:t>
            </a:r>
          </a:p>
          <a:p>
            <a:pPr marL="342900" indent="-342900">
              <a:buFont typeface="+mj-lt"/>
              <a:buAutoNum type="arabicPeriod"/>
            </a:pPr>
            <a:r>
              <a:rPr lang="en-US" sz="2000" dirty="0"/>
              <a:t>A window is open.</a:t>
            </a:r>
          </a:p>
          <a:p>
            <a:pPr marL="342900" indent="-342900">
              <a:buFont typeface="+mj-lt"/>
              <a:buAutoNum type="arabicPeriod"/>
            </a:pPr>
            <a:r>
              <a:rPr lang="en-US" sz="2000" dirty="0"/>
              <a:t>Therefore, the draught is coming from the window.</a:t>
            </a:r>
          </a:p>
        </p:txBody>
      </p:sp>
      <p:sp>
        <p:nvSpPr>
          <p:cNvPr id="4" name="TextBox 3">
            <a:extLst>
              <a:ext uri="{FF2B5EF4-FFF2-40B4-BE49-F238E27FC236}">
                <a16:creationId xmlns:a16="http://schemas.microsoft.com/office/drawing/2014/main" id="{C10EC024-B2A0-CD47-A153-5569C131E878}"/>
              </a:ext>
            </a:extLst>
          </p:cNvPr>
          <p:cNvSpPr txBox="1"/>
          <p:nvPr/>
        </p:nvSpPr>
        <p:spPr>
          <a:xfrm>
            <a:off x="2101312" y="4186633"/>
            <a:ext cx="5314853" cy="1631216"/>
          </a:xfrm>
          <a:prstGeom prst="rect">
            <a:avLst/>
          </a:prstGeom>
          <a:noFill/>
        </p:spPr>
        <p:txBody>
          <a:bodyPr wrap="square" rtlCol="0">
            <a:spAutoFit/>
          </a:bodyPr>
          <a:lstStyle/>
          <a:p>
            <a:r>
              <a:rPr lang="en-US" sz="2000" dirty="0"/>
              <a:t>Are the premises correct? </a:t>
            </a:r>
          </a:p>
          <a:p>
            <a:endParaRPr lang="en-US" sz="2000" dirty="0"/>
          </a:p>
          <a:p>
            <a:r>
              <a:rPr lang="en-US" sz="2000" dirty="0"/>
              <a:t>Is the conclusion necessarily correct? </a:t>
            </a:r>
          </a:p>
          <a:p>
            <a:endParaRPr lang="en-US" sz="2000" dirty="0"/>
          </a:p>
          <a:p>
            <a:r>
              <a:rPr lang="en-US" sz="2000" dirty="0"/>
              <a:t>What if the door is also open?</a:t>
            </a:r>
          </a:p>
        </p:txBody>
      </p:sp>
      <p:sp>
        <p:nvSpPr>
          <p:cNvPr id="5" name="TextBox 4">
            <a:extLst>
              <a:ext uri="{FF2B5EF4-FFF2-40B4-BE49-F238E27FC236}">
                <a16:creationId xmlns:a16="http://schemas.microsoft.com/office/drawing/2014/main" id="{40C1E860-C76D-C24B-A69E-91E2239B8B85}"/>
              </a:ext>
            </a:extLst>
          </p:cNvPr>
          <p:cNvSpPr txBox="1"/>
          <p:nvPr/>
        </p:nvSpPr>
        <p:spPr>
          <a:xfrm>
            <a:off x="2101312" y="2051777"/>
            <a:ext cx="4991238" cy="400110"/>
          </a:xfrm>
          <a:prstGeom prst="rect">
            <a:avLst/>
          </a:prstGeom>
          <a:noFill/>
        </p:spPr>
        <p:txBody>
          <a:bodyPr wrap="none" rtlCol="0">
            <a:spAutoFit/>
          </a:bodyPr>
          <a:lstStyle/>
          <a:p>
            <a:r>
              <a:rPr lang="en-US" sz="2000" dirty="0"/>
              <a:t>Let’s look at another example of an argument:</a:t>
            </a:r>
          </a:p>
        </p:txBody>
      </p:sp>
    </p:spTree>
    <p:custDataLst>
      <p:tags r:id="rId1"/>
    </p:custDataLst>
    <p:extLst>
      <p:ext uri="{BB962C8B-B14F-4D97-AF65-F5344CB8AC3E}">
        <p14:creationId xmlns:p14="http://schemas.microsoft.com/office/powerpoint/2010/main" val="10976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9326" y="1329729"/>
            <a:ext cx="9408845" cy="5523207"/>
            <a:chOff x="899326" y="1329729"/>
            <a:chExt cx="9408845" cy="5523207"/>
          </a:xfrm>
        </p:grpSpPr>
        <p:sp>
          <p:nvSpPr>
            <p:cNvPr id="5" name="Rectangle 6"/>
            <p:cNvSpPr/>
            <p:nvPr/>
          </p:nvSpPr>
          <p:spPr>
            <a:xfrm>
              <a:off x="899326" y="1329729"/>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lumMod val="50000"/>
              </a:schemeClr>
            </a:solidFill>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6"/>
            <p:cNvSpPr/>
            <p:nvPr/>
          </p:nvSpPr>
          <p:spPr>
            <a:xfrm>
              <a:off x="1400070" y="16897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rgbClr val="0074AF"/>
            </a:solidFill>
            <a:ln w="28575">
              <a:solidFill>
                <a:srgbClr val="0074A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1247670" y="15373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H="1" flipV="1">
              <a:off x="1218780" y="3808325"/>
              <a:ext cx="401934" cy="233456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1247670" y="4496970"/>
              <a:ext cx="285122" cy="164592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271112" y="5134620"/>
              <a:ext cx="168732" cy="10082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800000" flipH="1" flipV="1">
              <a:off x="8929749" y="5439943"/>
              <a:ext cx="401934" cy="2334565"/>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800000" flipH="1" flipV="1">
              <a:off x="9337389" y="5860959"/>
              <a:ext cx="285122" cy="164592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800000" flipH="1" flipV="1">
              <a:off x="9719670" y="6264435"/>
              <a:ext cx="168732" cy="100827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6D4F7C3-E772-2144-B6FA-1884A6820659}"/>
              </a:ext>
            </a:extLst>
          </p:cNvPr>
          <p:cNvSpPr>
            <a:spLocks noGrp="1"/>
          </p:cNvSpPr>
          <p:nvPr>
            <p:ph type="title"/>
          </p:nvPr>
        </p:nvSpPr>
        <p:spPr/>
        <p:txBody>
          <a:bodyPr/>
          <a:lstStyle/>
          <a:p>
            <a:r>
              <a:rPr lang="en-US" dirty="0"/>
              <a:t>Premises</a:t>
            </a:r>
          </a:p>
        </p:txBody>
      </p:sp>
      <p:sp>
        <p:nvSpPr>
          <p:cNvPr id="3" name="TextBox 2">
            <a:extLst>
              <a:ext uri="{FF2B5EF4-FFF2-40B4-BE49-F238E27FC236}">
                <a16:creationId xmlns:a16="http://schemas.microsoft.com/office/drawing/2014/main" id="{A6D60AFD-ED16-CA4D-8038-540D757AD59B}"/>
              </a:ext>
            </a:extLst>
          </p:cNvPr>
          <p:cNvSpPr txBox="1"/>
          <p:nvPr/>
        </p:nvSpPr>
        <p:spPr>
          <a:xfrm>
            <a:off x="2080337" y="1959556"/>
            <a:ext cx="7711780" cy="3785652"/>
          </a:xfrm>
          <a:prstGeom prst="rect">
            <a:avLst/>
          </a:prstGeom>
          <a:noFill/>
        </p:spPr>
        <p:txBody>
          <a:bodyPr wrap="square" rtlCol="0">
            <a:spAutoFit/>
          </a:bodyPr>
          <a:lstStyle/>
          <a:p>
            <a:r>
              <a:rPr lang="en-US" sz="2000" b="1" dirty="0"/>
              <a:t>A premise</a:t>
            </a:r>
            <a:r>
              <a:rPr lang="en-US" sz="2000" dirty="0"/>
              <a:t> --- what you already know, or assume to be true. Note that just because you assume it is true, does not mean it is necessarily so.</a:t>
            </a:r>
          </a:p>
          <a:p>
            <a:endParaRPr lang="en-US" sz="2000" dirty="0"/>
          </a:p>
          <a:p>
            <a:r>
              <a:rPr lang="en-US" sz="2000" dirty="0"/>
              <a:t>It amounts to an answer of ‘true’ or ‘false’ (A truth value).</a:t>
            </a:r>
          </a:p>
          <a:p>
            <a:endParaRPr lang="en-US" sz="2000" dirty="0"/>
          </a:p>
          <a:p>
            <a:r>
              <a:rPr lang="en-US" sz="2000" dirty="0"/>
              <a:t>Statements that are premises:</a:t>
            </a:r>
          </a:p>
          <a:p>
            <a:pPr marL="342900" indent="-342900">
              <a:buFont typeface="Arial" panose="020B0604020202020204" pitchFamily="34" charset="0"/>
              <a:buChar char="•"/>
            </a:pPr>
            <a:r>
              <a:rPr lang="en-US" sz="2000" dirty="0"/>
              <a:t>All men are mortal. (true or false)</a:t>
            </a:r>
          </a:p>
          <a:p>
            <a:pPr marL="342900" indent="-342900">
              <a:buFont typeface="Arial" panose="020B0604020202020204" pitchFamily="34" charset="0"/>
              <a:buChar char="•"/>
            </a:pPr>
            <a:r>
              <a:rPr lang="en-US" sz="2000" dirty="0"/>
              <a:t>There’s a draught in the room. (true or false)</a:t>
            </a:r>
          </a:p>
          <a:p>
            <a:endParaRPr lang="en-US" sz="2000" dirty="0"/>
          </a:p>
          <a:p>
            <a:r>
              <a:rPr lang="en-US" sz="2000" dirty="0"/>
              <a:t>Statements that are not premises:</a:t>
            </a:r>
          </a:p>
          <a:p>
            <a:pPr marL="342900" indent="-342900">
              <a:buFont typeface="Arial" panose="020B0604020202020204" pitchFamily="34" charset="0"/>
              <a:buChar char="•"/>
            </a:pPr>
            <a:r>
              <a:rPr lang="en-US" sz="2000" dirty="0"/>
              <a:t>Break a leg</a:t>
            </a:r>
          </a:p>
          <a:p>
            <a:pPr marL="342900" indent="-342900">
              <a:buFont typeface="Arial" panose="020B0604020202020204" pitchFamily="34" charset="0"/>
              <a:buChar char="•"/>
            </a:pPr>
            <a:r>
              <a:rPr lang="en-US" sz="2000" dirty="0"/>
              <a:t>What time is it?</a:t>
            </a:r>
          </a:p>
        </p:txBody>
      </p:sp>
    </p:spTree>
    <p:custDataLst>
      <p:tags r:id="rId1"/>
    </p:custDataLst>
    <p:extLst>
      <p:ext uri="{BB962C8B-B14F-4D97-AF65-F5344CB8AC3E}">
        <p14:creationId xmlns:p14="http://schemas.microsoft.com/office/powerpoint/2010/main" val="126532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9326" y="1329729"/>
            <a:ext cx="9408845" cy="5523207"/>
            <a:chOff x="899326" y="1329729"/>
            <a:chExt cx="9408845" cy="5523207"/>
          </a:xfrm>
        </p:grpSpPr>
        <p:sp>
          <p:nvSpPr>
            <p:cNvPr id="5" name="Rectangle 6"/>
            <p:cNvSpPr/>
            <p:nvPr/>
          </p:nvSpPr>
          <p:spPr>
            <a:xfrm>
              <a:off x="899326" y="1329729"/>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lumMod val="50000"/>
              </a:schemeClr>
            </a:solidFill>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6"/>
            <p:cNvSpPr/>
            <p:nvPr/>
          </p:nvSpPr>
          <p:spPr>
            <a:xfrm>
              <a:off x="1400070" y="16897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rgbClr val="0074AF"/>
            </a:solidFill>
            <a:ln w="28575">
              <a:solidFill>
                <a:srgbClr val="0074A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1247670" y="1537396"/>
              <a:ext cx="8892791" cy="4813161"/>
            </a:xfrm>
            <a:custGeom>
              <a:avLst/>
              <a:gdLst>
                <a:gd name="connsiteX0" fmla="*/ 0 w 8088923"/>
                <a:gd name="connsiteY0" fmla="*/ 0 h 4541855"/>
                <a:gd name="connsiteX1" fmla="*/ 8088923 w 8088923"/>
                <a:gd name="connsiteY1" fmla="*/ 0 h 4541855"/>
                <a:gd name="connsiteX2" fmla="*/ 8088923 w 8088923"/>
                <a:gd name="connsiteY2" fmla="*/ 4541855 h 4541855"/>
                <a:gd name="connsiteX3" fmla="*/ 0 w 8088923"/>
                <a:gd name="connsiteY3" fmla="*/ 4541855 h 4541855"/>
                <a:gd name="connsiteX4" fmla="*/ 0 w 8088923"/>
                <a:gd name="connsiteY4" fmla="*/ 0 h 4541855"/>
                <a:gd name="connsiteX0" fmla="*/ 0 w 8812404"/>
                <a:gd name="connsiteY0" fmla="*/ 0 h 4762919"/>
                <a:gd name="connsiteX1" fmla="*/ 8812404 w 8812404"/>
                <a:gd name="connsiteY1" fmla="*/ 221064 h 4762919"/>
                <a:gd name="connsiteX2" fmla="*/ 8812404 w 8812404"/>
                <a:gd name="connsiteY2" fmla="*/ 4762919 h 4762919"/>
                <a:gd name="connsiteX3" fmla="*/ 723481 w 8812404"/>
                <a:gd name="connsiteY3" fmla="*/ 4762919 h 4762919"/>
                <a:gd name="connsiteX4" fmla="*/ 0 w 8812404"/>
                <a:gd name="connsiteY4" fmla="*/ 0 h 4762919"/>
                <a:gd name="connsiteX0" fmla="*/ 0 w 8892791"/>
                <a:gd name="connsiteY0" fmla="*/ 0 h 4813161"/>
                <a:gd name="connsiteX1" fmla="*/ 8892791 w 8892791"/>
                <a:gd name="connsiteY1" fmla="*/ 271306 h 4813161"/>
                <a:gd name="connsiteX2" fmla="*/ 8892791 w 8892791"/>
                <a:gd name="connsiteY2" fmla="*/ 4813161 h 4813161"/>
                <a:gd name="connsiteX3" fmla="*/ 803868 w 8892791"/>
                <a:gd name="connsiteY3" fmla="*/ 4813161 h 4813161"/>
                <a:gd name="connsiteX4" fmla="*/ 0 w 8892791"/>
                <a:gd name="connsiteY4" fmla="*/ 0 h 4813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791" h="4813161">
                  <a:moveTo>
                    <a:pt x="0" y="0"/>
                  </a:moveTo>
                  <a:lnTo>
                    <a:pt x="8892791" y="271306"/>
                  </a:lnTo>
                  <a:lnTo>
                    <a:pt x="8892791" y="4813161"/>
                  </a:lnTo>
                  <a:lnTo>
                    <a:pt x="803868" y="4813161"/>
                  </a:lnTo>
                  <a:lnTo>
                    <a:pt x="0" y="0"/>
                  </a:lnTo>
                  <a:close/>
                </a:path>
              </a:pathLst>
            </a:custGeom>
            <a:solidFill>
              <a:schemeClr val="bg1"/>
            </a:solidFill>
            <a:ln w="127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H="1" flipV="1">
              <a:off x="1218780" y="3808325"/>
              <a:ext cx="401934" cy="233456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1247670" y="4496970"/>
              <a:ext cx="285122" cy="164592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271112" y="5134620"/>
              <a:ext cx="168732" cy="10082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800000" flipH="1" flipV="1">
              <a:off x="8929749" y="5439943"/>
              <a:ext cx="401934" cy="2334565"/>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800000" flipH="1" flipV="1">
              <a:off x="9337389" y="5860959"/>
              <a:ext cx="285122" cy="164592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800000" flipH="1" flipV="1">
              <a:off x="9719670" y="6264435"/>
              <a:ext cx="168732" cy="1008270"/>
            </a:xfrm>
            <a:prstGeom prst="line">
              <a:avLst/>
            </a:prstGeom>
            <a:ln>
              <a:solidFill>
                <a:srgbClr val="0074AF"/>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0D5AA378-55A7-B34A-83F7-8CEAB31A9675}"/>
              </a:ext>
            </a:extLst>
          </p:cNvPr>
          <p:cNvSpPr>
            <a:spLocks noGrp="1"/>
          </p:cNvSpPr>
          <p:nvPr>
            <p:ph type="title"/>
          </p:nvPr>
        </p:nvSpPr>
        <p:spPr/>
        <p:txBody>
          <a:bodyPr/>
          <a:lstStyle/>
          <a:p>
            <a:r>
              <a:rPr lang="en-US" dirty="0"/>
              <a:t>The value of logic in scientific reasoning</a:t>
            </a:r>
          </a:p>
        </p:txBody>
      </p:sp>
      <p:sp>
        <p:nvSpPr>
          <p:cNvPr id="3" name="TextBox 2">
            <a:extLst>
              <a:ext uri="{FF2B5EF4-FFF2-40B4-BE49-F238E27FC236}">
                <a16:creationId xmlns:a16="http://schemas.microsoft.com/office/drawing/2014/main" id="{73A377FF-4659-824C-AD45-48FAC03CC659}"/>
              </a:ext>
            </a:extLst>
          </p:cNvPr>
          <p:cNvSpPr txBox="1"/>
          <p:nvPr/>
        </p:nvSpPr>
        <p:spPr>
          <a:xfrm>
            <a:off x="1941180" y="2184915"/>
            <a:ext cx="8170391" cy="2677656"/>
          </a:xfrm>
          <a:prstGeom prst="rect">
            <a:avLst/>
          </a:prstGeom>
          <a:noFill/>
        </p:spPr>
        <p:txBody>
          <a:bodyPr wrap="square" rtlCol="0">
            <a:spAutoFit/>
          </a:bodyPr>
          <a:lstStyle/>
          <a:p>
            <a:r>
              <a:rPr lang="en-US" sz="2400" dirty="0"/>
              <a:t>Applying logic is a way of developing and testing a hypothesis.</a:t>
            </a:r>
          </a:p>
          <a:p>
            <a:endParaRPr lang="en-US" sz="2400" dirty="0"/>
          </a:p>
          <a:p>
            <a:r>
              <a:rPr lang="en-US" sz="2400" dirty="0"/>
              <a:t>Using this way of thinking, applying logic assumes you already know something for sure.</a:t>
            </a:r>
          </a:p>
          <a:p>
            <a:endParaRPr lang="en-US" sz="2400" dirty="0"/>
          </a:p>
          <a:p>
            <a:r>
              <a:rPr lang="en-US" sz="2400" dirty="0"/>
              <a:t>And you use that knowledge to arrive at some further conclusions.</a:t>
            </a:r>
          </a:p>
        </p:txBody>
      </p:sp>
    </p:spTree>
    <p:custDataLst>
      <p:tags r:id="rId1"/>
    </p:custDataLst>
    <p:extLst>
      <p:ext uri="{BB962C8B-B14F-4D97-AF65-F5344CB8AC3E}">
        <p14:creationId xmlns:p14="http://schemas.microsoft.com/office/powerpoint/2010/main" val="3150238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Reasoning</a:t>
            </a:r>
          </a:p>
        </p:txBody>
      </p:sp>
      <p:sp>
        <p:nvSpPr>
          <p:cNvPr id="9" name="Round Same Side Corner Rectangle 8"/>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ound Same Side Corner Rectangle 9"/>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ound Same Side Corner Rectangle 10"/>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14"/>
          <p:cNvCxnSpPr/>
          <p:nvPr/>
        </p:nvCxnSpPr>
        <p:spPr>
          <a:xfrm>
            <a:off x="15240" y="6144971"/>
            <a:ext cx="1216152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4294967295"/>
          </p:nvPr>
        </p:nvSpPr>
        <p:spPr>
          <a:xfrm>
            <a:off x="8271302" y="3869183"/>
            <a:ext cx="3135680" cy="2057400"/>
          </a:xfrm>
          <a:noFill/>
          <a:ln>
            <a:noFill/>
          </a:ln>
          <a:effectLst/>
        </p:spPr>
        <p:style>
          <a:lnRef idx="1">
            <a:schemeClr val="accent1"/>
          </a:lnRef>
          <a:fillRef idx="2">
            <a:schemeClr val="accent1"/>
          </a:fillRef>
          <a:effectRef idx="1">
            <a:schemeClr val="accent1"/>
          </a:effectRef>
          <a:fontRef idx="minor">
            <a:schemeClr val="dk1"/>
          </a:fontRef>
        </p:style>
        <p:txBody>
          <a:bodyPr>
            <a:normAutofit/>
          </a:bodyPr>
          <a:lstStyle/>
          <a:p>
            <a:pPr marL="0" indent="0" algn="ctr">
              <a:buNone/>
            </a:pPr>
            <a:r>
              <a:rPr lang="en-US" sz="2400" b="1" dirty="0">
                <a:solidFill>
                  <a:schemeClr val="bg1"/>
                </a:solidFill>
              </a:rPr>
              <a:t>Deduction</a:t>
            </a:r>
          </a:p>
        </p:txBody>
      </p:sp>
      <p:sp>
        <p:nvSpPr>
          <p:cNvPr id="5" name="Content Placeholder 4"/>
          <p:cNvSpPr>
            <a:spLocks noGrp="1"/>
          </p:cNvSpPr>
          <p:nvPr>
            <p:ph sz="half" idx="4294967295"/>
          </p:nvPr>
        </p:nvSpPr>
        <p:spPr>
          <a:xfrm>
            <a:off x="4574695" y="3869183"/>
            <a:ext cx="3135680" cy="2209800"/>
          </a:xfrm>
          <a:noFill/>
          <a:ln>
            <a:noFill/>
          </a:ln>
          <a:effectLst/>
        </p:spPr>
        <p:style>
          <a:lnRef idx="1">
            <a:schemeClr val="dk1"/>
          </a:lnRef>
          <a:fillRef idx="2">
            <a:schemeClr val="dk1"/>
          </a:fillRef>
          <a:effectRef idx="1">
            <a:schemeClr val="dk1"/>
          </a:effectRef>
          <a:fontRef idx="minor">
            <a:schemeClr val="dk1"/>
          </a:fontRef>
        </p:style>
        <p:txBody>
          <a:bodyPr>
            <a:normAutofit/>
          </a:bodyPr>
          <a:lstStyle/>
          <a:p>
            <a:pPr marL="0" indent="0" algn="ctr">
              <a:lnSpc>
                <a:spcPct val="110000"/>
              </a:lnSpc>
              <a:buNone/>
            </a:pPr>
            <a:r>
              <a:rPr lang="en-US" sz="2400" b="1" dirty="0">
                <a:solidFill>
                  <a:schemeClr val="bg1"/>
                </a:solidFill>
              </a:rPr>
              <a:t>Abduction</a:t>
            </a:r>
          </a:p>
        </p:txBody>
      </p:sp>
      <p:sp>
        <p:nvSpPr>
          <p:cNvPr id="6"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r>
              <a:rPr lang="en-US" sz="2400" kern="0" dirty="0">
                <a:solidFill>
                  <a:schemeClr val="bg1"/>
                </a:solidFill>
              </a:rPr>
              <a:t>Induction</a:t>
            </a:r>
          </a:p>
        </p:txBody>
      </p:sp>
      <p:sp>
        <p:nvSpPr>
          <p:cNvPr id="3" name="Rectangle 2"/>
          <p:cNvSpPr/>
          <p:nvPr/>
        </p:nvSpPr>
        <p:spPr>
          <a:xfrm>
            <a:off x="2162674" y="4642631"/>
            <a:ext cx="53572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eflection blurRad="6350" stA="53000" endA="300" endPos="35500" dir="5400000" sy="-90000" algn="bl" rotWithShape="0"/>
                </a:effectLst>
              </a:rPr>
              <a:t>1</a:t>
            </a:r>
          </a:p>
        </p:txBody>
      </p:sp>
      <p:sp>
        <p:nvSpPr>
          <p:cNvPr id="16" name="Rectangle 15"/>
          <p:cNvSpPr/>
          <p:nvPr/>
        </p:nvSpPr>
        <p:spPr>
          <a:xfrm>
            <a:off x="5828138" y="4642631"/>
            <a:ext cx="53572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eflection blurRad="6350" stA="53000" endA="300" endPos="35500" dir="5400000" sy="-90000" algn="bl" rotWithShape="0"/>
                </a:effectLst>
              </a:rPr>
              <a:t>2</a:t>
            </a:r>
          </a:p>
        </p:txBody>
      </p:sp>
      <p:sp>
        <p:nvSpPr>
          <p:cNvPr id="17" name="Rectangle 16"/>
          <p:cNvSpPr/>
          <p:nvPr/>
        </p:nvSpPr>
        <p:spPr>
          <a:xfrm>
            <a:off x="9571279" y="4642631"/>
            <a:ext cx="53572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eflection blurRad="6350" stA="53000" endA="300" endPos="35500" dir="5400000" sy="-90000" algn="bl" rotWithShape="0"/>
                </a:effectLst>
              </a:rPr>
              <a:t>3</a:t>
            </a:r>
          </a:p>
        </p:txBody>
      </p:sp>
      <p:sp>
        <p:nvSpPr>
          <p:cNvPr id="7" name="TextBox 6">
            <a:extLst>
              <a:ext uri="{FF2B5EF4-FFF2-40B4-BE49-F238E27FC236}">
                <a16:creationId xmlns:a16="http://schemas.microsoft.com/office/drawing/2014/main" id="{7EEBA5C5-CF37-6B44-AACD-8B25D3A2D2B6}"/>
              </a:ext>
            </a:extLst>
          </p:cNvPr>
          <p:cNvSpPr txBox="1"/>
          <p:nvPr/>
        </p:nvSpPr>
        <p:spPr>
          <a:xfrm>
            <a:off x="3215404" y="1742245"/>
            <a:ext cx="5761193" cy="461665"/>
          </a:xfrm>
          <a:prstGeom prst="rect">
            <a:avLst/>
          </a:prstGeom>
          <a:noFill/>
        </p:spPr>
        <p:txBody>
          <a:bodyPr wrap="none" rtlCol="0">
            <a:spAutoFit/>
          </a:bodyPr>
          <a:lstStyle/>
          <a:p>
            <a:pPr algn="ctr"/>
            <a:r>
              <a:rPr lang="en-US" sz="2400" dirty="0"/>
              <a:t>There are 3 major forms of logical reasoning.</a:t>
            </a:r>
          </a:p>
        </p:txBody>
      </p:sp>
      <p:sp>
        <p:nvSpPr>
          <p:cNvPr id="8" name="TextBox 7">
            <a:extLst>
              <a:ext uri="{FF2B5EF4-FFF2-40B4-BE49-F238E27FC236}">
                <a16:creationId xmlns:a16="http://schemas.microsoft.com/office/drawing/2014/main" id="{F5DAEBB3-82BB-DC4B-8554-4B541926489D}"/>
              </a:ext>
            </a:extLst>
          </p:cNvPr>
          <p:cNvSpPr txBox="1"/>
          <p:nvPr/>
        </p:nvSpPr>
        <p:spPr>
          <a:xfrm>
            <a:off x="3406803" y="6347057"/>
            <a:ext cx="5442516" cy="400110"/>
          </a:xfrm>
          <a:prstGeom prst="rect">
            <a:avLst/>
          </a:prstGeom>
          <a:noFill/>
        </p:spPr>
        <p:txBody>
          <a:bodyPr wrap="none" rtlCol="0">
            <a:spAutoFit/>
          </a:bodyPr>
          <a:lstStyle/>
          <a:p>
            <a:r>
              <a:rPr lang="en-US" sz="2000" dirty="0"/>
              <a:t>Some forms of reasoning are stronger than others.</a:t>
            </a:r>
          </a:p>
        </p:txBody>
      </p:sp>
    </p:spTree>
    <p:custDataLst>
      <p:tags r:id="rId1"/>
    </p:custDataLst>
    <p:extLst>
      <p:ext uri="{BB962C8B-B14F-4D97-AF65-F5344CB8AC3E}">
        <p14:creationId xmlns:p14="http://schemas.microsoft.com/office/powerpoint/2010/main" val="238644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What is Induction?</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68477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436915"/>
            <a:ext cx="12161520" cy="5104562"/>
            <a:chOff x="0" y="1436915"/>
            <a:chExt cx="12161520" cy="2994408"/>
          </a:xfrm>
        </p:grpSpPr>
        <p:cxnSp>
          <p:nvCxnSpPr>
            <p:cNvPr id="6" name="Straight Connector 5"/>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7"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grpSp>
      <p:sp>
        <p:nvSpPr>
          <p:cNvPr id="2" name="Title 1">
            <a:extLst>
              <a:ext uri="{FF2B5EF4-FFF2-40B4-BE49-F238E27FC236}">
                <a16:creationId xmlns:a16="http://schemas.microsoft.com/office/drawing/2014/main" id="{6032B3EF-9210-2B41-800E-BB59DCE072FF}"/>
              </a:ext>
            </a:extLst>
          </p:cNvPr>
          <p:cNvSpPr>
            <a:spLocks noGrp="1"/>
          </p:cNvSpPr>
          <p:nvPr>
            <p:ph type="title"/>
          </p:nvPr>
        </p:nvSpPr>
        <p:spPr/>
        <p:txBody>
          <a:bodyPr/>
          <a:lstStyle/>
          <a:p>
            <a:r>
              <a:rPr lang="en-US" dirty="0"/>
              <a:t>Induction</a:t>
            </a:r>
          </a:p>
        </p:txBody>
      </p:sp>
      <p:sp>
        <p:nvSpPr>
          <p:cNvPr id="3" name="Rectangle 2">
            <a:extLst>
              <a:ext uri="{FF2B5EF4-FFF2-40B4-BE49-F238E27FC236}">
                <a16:creationId xmlns:a16="http://schemas.microsoft.com/office/drawing/2014/main" id="{231C2DDA-0FAB-E64C-A07E-7F1B9B068B5B}"/>
              </a:ext>
            </a:extLst>
          </p:cNvPr>
          <p:cNvSpPr/>
          <p:nvPr/>
        </p:nvSpPr>
        <p:spPr>
          <a:xfrm>
            <a:off x="763675" y="1597688"/>
            <a:ext cx="10661302" cy="4708981"/>
          </a:xfrm>
          <a:prstGeom prst="rect">
            <a:avLst/>
          </a:prstGeom>
        </p:spPr>
        <p:txBody>
          <a:bodyPr wrap="square">
            <a:spAutoFit/>
          </a:bodyPr>
          <a:lstStyle/>
          <a:p>
            <a:r>
              <a:rPr lang="en-US" sz="2000" kern="0" dirty="0"/>
              <a:t>In inductive reasoning, the conclusion need not follow exactly from the premises (i.e., the conclusion is breakable). There is always a chance that it may not. Let us consider the first example. </a:t>
            </a:r>
          </a:p>
          <a:p>
            <a:pPr marL="342900" indent="-342900">
              <a:buFont typeface="+mj-lt"/>
              <a:buAutoNum type="arabicPeriod"/>
            </a:pPr>
            <a:endParaRPr lang="en-US" sz="2000" kern="0" dirty="0"/>
          </a:p>
          <a:p>
            <a:pPr marL="342900" indent="-342900">
              <a:buFont typeface="+mj-lt"/>
              <a:buAutoNum type="arabicPeriod"/>
            </a:pPr>
            <a:endParaRPr lang="en-US" sz="2000" kern="0" dirty="0"/>
          </a:p>
          <a:p>
            <a:pPr marL="342900" indent="-342900">
              <a:buFont typeface="+mj-lt"/>
              <a:buAutoNum type="arabicPeriod"/>
            </a:pPr>
            <a:endParaRPr lang="en-US" sz="2000" kern="0" dirty="0"/>
          </a:p>
          <a:p>
            <a:pPr marL="342900" indent="-342900">
              <a:buFont typeface="+mj-lt"/>
              <a:buAutoNum type="arabicPeriod"/>
            </a:pPr>
            <a:endParaRPr lang="en-US" sz="2000" kern="0" dirty="0"/>
          </a:p>
          <a:p>
            <a:pPr marL="342900" indent="-342900">
              <a:buFont typeface="+mj-lt"/>
              <a:buAutoNum type="arabicPeriod"/>
            </a:pPr>
            <a:endParaRPr lang="en-US" sz="2000" kern="0" dirty="0"/>
          </a:p>
          <a:p>
            <a:pPr marL="342900" indent="-342900">
              <a:buFont typeface="+mj-lt"/>
              <a:buAutoNum type="arabicPeriod"/>
            </a:pPr>
            <a:endParaRPr lang="en-US" sz="2000" kern="0" dirty="0"/>
          </a:p>
          <a:p>
            <a:endParaRPr lang="en-US" sz="2000" kern="0" dirty="0"/>
          </a:p>
          <a:p>
            <a:r>
              <a:rPr lang="en-US" sz="2000" kern="0" dirty="0"/>
              <a:t>In this example, we </a:t>
            </a:r>
            <a:r>
              <a:rPr lang="en-US" sz="2000" kern="0" dirty="0" err="1"/>
              <a:t>generalise</a:t>
            </a:r>
            <a:r>
              <a:rPr lang="en-US" sz="2000" kern="0" dirty="0"/>
              <a:t> to a law based on 2 attributes found on the entity, Socrates. Since Socrates is both a man and is mortal, we conclude that all men are mortal. This conclusion is true, for as long as no counter examples are observed.</a:t>
            </a:r>
          </a:p>
          <a:p>
            <a:endParaRPr lang="en-US" sz="2000" kern="0" dirty="0"/>
          </a:p>
          <a:p>
            <a:r>
              <a:rPr lang="en-US" sz="2000" dirty="0"/>
              <a:t>Tip: Inductions often takes the form of bottom up reasoning. That is, reasoning from observations towards a law</a:t>
            </a:r>
            <a:r>
              <a:rPr lang="en-US" sz="2000" kern="0" dirty="0"/>
              <a:t>.</a:t>
            </a:r>
            <a:endParaRPr lang="en-US" sz="2000" dirty="0"/>
          </a:p>
        </p:txBody>
      </p:sp>
      <p:sp>
        <p:nvSpPr>
          <p:cNvPr id="4" name="Content Placeholder 4">
            <a:extLst>
              <a:ext uri="{FF2B5EF4-FFF2-40B4-BE49-F238E27FC236}">
                <a16:creationId xmlns:a16="http://schemas.microsoft.com/office/drawing/2014/main" id="{FD5FDF9B-0FAD-8343-9786-17204435FAB0}"/>
              </a:ext>
            </a:extLst>
          </p:cNvPr>
          <p:cNvSpPr txBox="1">
            <a:spLocks/>
          </p:cNvSpPr>
          <p:nvPr/>
        </p:nvSpPr>
        <p:spPr bwMode="auto">
          <a:xfrm>
            <a:off x="936755" y="2427564"/>
            <a:ext cx="3810000" cy="1885821"/>
          </a:xfrm>
          <a:prstGeom prst="rect">
            <a:avLst/>
          </a:prstGeom>
          <a:solidFill>
            <a:srgbClr val="92D050"/>
          </a:solidFill>
          <a:ln w="9525" cap="flat" cmpd="sng" algn="ctr">
            <a:solidFill>
              <a:schemeClr val="dk1">
                <a:shade val="95000"/>
                <a:satMod val="105000"/>
              </a:schemeClr>
            </a:solidFill>
            <a:prstDash val="solid"/>
            <a:miter lim="800000"/>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r>
              <a:rPr lang="en-US" sz="2400" kern="0" dirty="0"/>
              <a:t>Induction</a:t>
            </a:r>
          </a:p>
          <a:p>
            <a:pPr lvl="1"/>
            <a:r>
              <a:rPr lang="en-US" sz="2000" kern="0" dirty="0"/>
              <a:t>Socrates is a man</a:t>
            </a:r>
          </a:p>
          <a:p>
            <a:pPr lvl="1"/>
            <a:r>
              <a:rPr lang="en-US" sz="2000" kern="0" dirty="0"/>
              <a:t>Socrates is mortal</a:t>
            </a:r>
          </a:p>
          <a:p>
            <a:pPr lvl="1">
              <a:buFont typeface="Symbol" panose="05050102010706020507" pitchFamily="18" charset="2"/>
              <a:buChar char="Þ"/>
            </a:pPr>
            <a:r>
              <a:rPr lang="en-US" sz="2000" kern="0" dirty="0"/>
              <a:t>All men are mortal, </a:t>
            </a:r>
            <a:r>
              <a:rPr lang="en-US" sz="1100" kern="0" dirty="0">
                <a:solidFill>
                  <a:srgbClr val="FF0000"/>
                </a:solidFill>
              </a:rPr>
              <a:t>provided there is no counter example</a:t>
            </a:r>
          </a:p>
        </p:txBody>
      </p:sp>
    </p:spTree>
    <p:custDataLst>
      <p:tags r:id="rId1"/>
    </p:custDataLst>
    <p:extLst>
      <p:ext uri="{BB962C8B-B14F-4D97-AF65-F5344CB8AC3E}">
        <p14:creationId xmlns:p14="http://schemas.microsoft.com/office/powerpoint/2010/main" val="2450277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B3EF-9210-2B41-800E-BB59DCE072FF}"/>
              </a:ext>
            </a:extLst>
          </p:cNvPr>
          <p:cNvSpPr>
            <a:spLocks noGrp="1"/>
          </p:cNvSpPr>
          <p:nvPr>
            <p:ph type="title"/>
          </p:nvPr>
        </p:nvSpPr>
        <p:spPr/>
        <p:txBody>
          <a:bodyPr/>
          <a:lstStyle/>
          <a:p>
            <a:r>
              <a:rPr lang="en-US" dirty="0"/>
              <a:t>Induction</a:t>
            </a:r>
          </a:p>
        </p:txBody>
      </p:sp>
      <p:grpSp>
        <p:nvGrpSpPr>
          <p:cNvPr id="4" name="Group 3"/>
          <p:cNvGrpSpPr/>
          <p:nvPr/>
        </p:nvGrpSpPr>
        <p:grpSpPr>
          <a:xfrm>
            <a:off x="0" y="1436915"/>
            <a:ext cx="12161520" cy="5104562"/>
            <a:chOff x="0" y="1436915"/>
            <a:chExt cx="12161520" cy="2994408"/>
          </a:xfrm>
        </p:grpSpPr>
        <p:cxnSp>
          <p:nvCxnSpPr>
            <p:cNvPr id="5" name="Straight Connector 4"/>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grpSp>
      <p:sp>
        <p:nvSpPr>
          <p:cNvPr id="3" name="Rectangle 2">
            <a:extLst>
              <a:ext uri="{FF2B5EF4-FFF2-40B4-BE49-F238E27FC236}">
                <a16:creationId xmlns:a16="http://schemas.microsoft.com/office/drawing/2014/main" id="{231C2DDA-0FAB-E64C-A07E-7F1B9B068B5B}"/>
              </a:ext>
            </a:extLst>
          </p:cNvPr>
          <p:cNvSpPr/>
          <p:nvPr/>
        </p:nvSpPr>
        <p:spPr>
          <a:xfrm>
            <a:off x="763675" y="1597688"/>
            <a:ext cx="10661302" cy="4708981"/>
          </a:xfrm>
          <a:prstGeom prst="rect">
            <a:avLst/>
          </a:prstGeom>
        </p:spPr>
        <p:txBody>
          <a:bodyPr wrap="square">
            <a:spAutoFit/>
          </a:bodyPr>
          <a:lstStyle/>
          <a:p>
            <a:r>
              <a:rPr lang="en-US" sz="2000" kern="0" dirty="0"/>
              <a:t>While it is easy to remember or think of induction as “bottom up” (creating laws from observation) while deduction is “top down” (making conclusions based on laws). </a:t>
            </a:r>
          </a:p>
          <a:p>
            <a:endParaRPr lang="en-US" sz="2000" kern="0" dirty="0"/>
          </a:p>
          <a:p>
            <a:r>
              <a:rPr lang="en-US" sz="2000" kern="0" dirty="0"/>
              <a:t>It is important to note that not all forms of inductive reasoning takes this form. Let us look at another example:</a:t>
            </a:r>
          </a:p>
          <a:p>
            <a:pPr marL="342900" indent="-342900">
              <a:buFont typeface="+mj-lt"/>
              <a:buAutoNum type="arabicPeriod"/>
            </a:pPr>
            <a:r>
              <a:rPr lang="en-US" sz="2000" kern="0" dirty="0"/>
              <a:t>A bag contains 99 red balls and 1 black ball</a:t>
            </a:r>
          </a:p>
          <a:p>
            <a:pPr marL="342900" indent="-342900">
              <a:buFont typeface="+mj-lt"/>
              <a:buAutoNum type="arabicPeriod"/>
            </a:pPr>
            <a:r>
              <a:rPr lang="en-US" sz="2000" kern="0" dirty="0"/>
              <a:t>100 people each drew one ball from the bag</a:t>
            </a:r>
          </a:p>
          <a:p>
            <a:pPr marL="342900" indent="-342900">
              <a:buFont typeface="+mj-lt"/>
              <a:buAutoNum type="arabicPeriod"/>
            </a:pPr>
            <a:r>
              <a:rPr lang="en-US" sz="2000" kern="0" dirty="0"/>
              <a:t>Sarah is one of those 100 people</a:t>
            </a:r>
          </a:p>
          <a:p>
            <a:pPr marL="342900" indent="-342900">
              <a:buFont typeface="+mj-lt"/>
              <a:buAutoNum type="arabicPeriod"/>
            </a:pPr>
            <a:r>
              <a:rPr lang="en-US" sz="2000" kern="0" dirty="0"/>
              <a:t>Therefore, Sarah probably drew a red ball</a:t>
            </a:r>
          </a:p>
          <a:p>
            <a:endParaRPr lang="en-US" sz="2000" kern="0" dirty="0"/>
          </a:p>
          <a:p>
            <a:r>
              <a:rPr lang="en-US" sz="2000" kern="0" dirty="0"/>
              <a:t>Notice in this example, premises need not be limited to only 2 statements. On top of that, there is the aspect of probability involved as well.</a:t>
            </a:r>
          </a:p>
          <a:p>
            <a:endParaRPr lang="en-US" sz="2000" kern="0" dirty="0"/>
          </a:p>
          <a:p>
            <a:r>
              <a:rPr lang="en-US" sz="2000" kern="0" dirty="0"/>
              <a:t>In this case, Sarah likely drew a red ball with a probability of 99%. However, we cannot assure that this conclusion (that she got a red) is guaranteed.</a:t>
            </a:r>
          </a:p>
        </p:txBody>
      </p:sp>
    </p:spTree>
    <p:custDataLst>
      <p:tags r:id="rId1"/>
    </p:custDataLst>
    <p:extLst>
      <p:ext uri="{BB962C8B-B14F-4D97-AF65-F5344CB8AC3E}">
        <p14:creationId xmlns:p14="http://schemas.microsoft.com/office/powerpoint/2010/main" val="12991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436915"/>
            <a:ext cx="12161520" cy="5104562"/>
            <a:chOff x="0" y="1436915"/>
            <a:chExt cx="12161520" cy="2994408"/>
          </a:xfrm>
        </p:grpSpPr>
        <p:cxnSp>
          <p:nvCxnSpPr>
            <p:cNvPr id="7" name="Straight Connector 6"/>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8"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grpSp>
      <p:sp>
        <p:nvSpPr>
          <p:cNvPr id="2" name="Title 1">
            <a:extLst>
              <a:ext uri="{FF2B5EF4-FFF2-40B4-BE49-F238E27FC236}">
                <a16:creationId xmlns:a16="http://schemas.microsoft.com/office/drawing/2014/main" id="{3DAFB599-DDEC-0B4F-B608-EA2D0BDCDE11}"/>
              </a:ext>
            </a:extLst>
          </p:cNvPr>
          <p:cNvSpPr>
            <a:spLocks noGrp="1"/>
          </p:cNvSpPr>
          <p:nvPr>
            <p:ph type="title"/>
          </p:nvPr>
        </p:nvSpPr>
        <p:spPr/>
        <p:txBody>
          <a:bodyPr/>
          <a:lstStyle/>
          <a:p>
            <a:r>
              <a:rPr lang="en-US" dirty="0"/>
              <a:t>Other Forms of Induction</a:t>
            </a:r>
          </a:p>
        </p:txBody>
      </p:sp>
      <p:sp>
        <p:nvSpPr>
          <p:cNvPr id="3" name="Content Placeholder 2">
            <a:extLst>
              <a:ext uri="{FF2B5EF4-FFF2-40B4-BE49-F238E27FC236}">
                <a16:creationId xmlns:a16="http://schemas.microsoft.com/office/drawing/2014/main" id="{983B90CA-DC6C-6743-BB3A-1F89CF8F50B7}"/>
              </a:ext>
            </a:extLst>
          </p:cNvPr>
          <p:cNvSpPr>
            <a:spLocks noGrp="1"/>
          </p:cNvSpPr>
          <p:nvPr>
            <p:ph sz="half" idx="4294967295"/>
          </p:nvPr>
        </p:nvSpPr>
        <p:spPr>
          <a:xfrm>
            <a:off x="763675" y="1813527"/>
            <a:ext cx="5181600" cy="4351338"/>
          </a:xfrm>
        </p:spPr>
        <p:txBody>
          <a:bodyPr>
            <a:normAutofit/>
          </a:bodyPr>
          <a:lstStyle/>
          <a:p>
            <a:pPr marL="457200" lvl="1" indent="-457200">
              <a:buFont typeface="Arial" panose="020B0604020202020204" pitchFamily="34" charset="0"/>
              <a:buChar char="•"/>
            </a:pPr>
            <a:r>
              <a:rPr lang="en-US" sz="2400" dirty="0"/>
              <a:t>Premise 1: </a:t>
            </a:r>
            <a:r>
              <a:rPr lang="en-SG" sz="2400" dirty="0"/>
              <a:t>All </a:t>
            </a:r>
            <a:r>
              <a:rPr lang="en-SG" sz="2400" b="1" dirty="0"/>
              <a:t>swans</a:t>
            </a:r>
            <a:r>
              <a:rPr lang="en-SG" sz="2400" dirty="0"/>
              <a:t> we have seen are white. (True)</a:t>
            </a:r>
          </a:p>
          <a:p>
            <a:pPr marL="457200" lvl="1" indent="-457200">
              <a:buFont typeface="Arial" panose="020B0604020202020204" pitchFamily="34" charset="0"/>
              <a:buChar char="•"/>
            </a:pPr>
            <a:r>
              <a:rPr lang="en-SG" sz="2400" dirty="0"/>
              <a:t>Therefore all swans are white. </a:t>
            </a:r>
            <a:r>
              <a:rPr lang="en-US" sz="2400" dirty="0"/>
              <a:t>(True/False?) </a:t>
            </a:r>
          </a:p>
          <a:p>
            <a:pPr marL="457200" lvl="1" indent="-457200">
              <a:buFont typeface="Arial" panose="020B0604020202020204" pitchFamily="34" charset="0"/>
              <a:buChar char="•"/>
            </a:pPr>
            <a:r>
              <a:rPr lang="en-US" sz="2400" dirty="0">
                <a:solidFill>
                  <a:srgbClr val="FF0000"/>
                </a:solidFill>
              </a:rPr>
              <a:t>Counter example: A black swan was observed in Africa.</a:t>
            </a:r>
          </a:p>
          <a:p>
            <a:pPr marL="0" lvl="1" indent="0">
              <a:buNone/>
            </a:pPr>
            <a:endParaRPr lang="en-US" sz="2400" dirty="0">
              <a:solidFill>
                <a:srgbClr val="FF0000"/>
              </a:solidFill>
            </a:endParaRPr>
          </a:p>
          <a:p>
            <a:pPr marL="0" lvl="1" indent="0">
              <a:buNone/>
            </a:pPr>
            <a:r>
              <a:rPr lang="en-US" sz="2400" dirty="0"/>
              <a:t>Note also that not all arguments need to have multiple premises.</a:t>
            </a:r>
          </a:p>
        </p:txBody>
      </p:sp>
      <p:sp>
        <p:nvSpPr>
          <p:cNvPr id="4" name="Content Placeholder 3">
            <a:extLst>
              <a:ext uri="{FF2B5EF4-FFF2-40B4-BE49-F238E27FC236}">
                <a16:creationId xmlns:a16="http://schemas.microsoft.com/office/drawing/2014/main" id="{AD45972D-49C1-5A46-BEFE-A4383B2B4212}"/>
              </a:ext>
            </a:extLst>
          </p:cNvPr>
          <p:cNvSpPr>
            <a:spLocks noGrp="1"/>
          </p:cNvSpPr>
          <p:nvPr>
            <p:ph sz="half" idx="4294967295"/>
          </p:nvPr>
        </p:nvSpPr>
        <p:spPr>
          <a:xfrm>
            <a:off x="6243377" y="1808302"/>
            <a:ext cx="5181600" cy="4351338"/>
          </a:xfrm>
        </p:spPr>
        <p:txBody>
          <a:bodyPr>
            <a:normAutofit/>
          </a:bodyPr>
          <a:lstStyle/>
          <a:p>
            <a:r>
              <a:rPr lang="en-US" sz="2400" dirty="0"/>
              <a:t>Premise 1: These beans are from this bag. (True)</a:t>
            </a:r>
          </a:p>
          <a:p>
            <a:r>
              <a:rPr lang="en-US" sz="2400" dirty="0"/>
              <a:t>Premise 2: These beans are white. (True)</a:t>
            </a:r>
          </a:p>
          <a:p>
            <a:r>
              <a:rPr lang="en-US" sz="2400" dirty="0"/>
              <a:t>Therefore All the beans from this bag are white. (True/False?)</a:t>
            </a:r>
          </a:p>
          <a:p>
            <a:r>
              <a:rPr lang="en-US" sz="2400" dirty="0">
                <a:solidFill>
                  <a:srgbClr val="FF0000"/>
                </a:solidFill>
              </a:rPr>
              <a:t>Counter example: Some green beans from this bag are discovered.</a:t>
            </a:r>
          </a:p>
          <a:p>
            <a:endParaRPr lang="en-US" sz="2400" dirty="0"/>
          </a:p>
          <a:p>
            <a:endParaRPr lang="en-US" sz="2400" dirty="0"/>
          </a:p>
        </p:txBody>
      </p:sp>
    </p:spTree>
    <p:custDataLst>
      <p:tags r:id="rId1"/>
    </p:custDataLst>
    <p:extLst>
      <p:ext uri="{BB962C8B-B14F-4D97-AF65-F5344CB8AC3E}">
        <p14:creationId xmlns:p14="http://schemas.microsoft.com/office/powerpoint/2010/main" val="191184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58BD-A04C-924E-8881-58A64FB13878}"/>
              </a:ext>
            </a:extLst>
          </p:cNvPr>
          <p:cNvSpPr>
            <a:spLocks noGrp="1"/>
          </p:cNvSpPr>
          <p:nvPr>
            <p:ph type="title"/>
          </p:nvPr>
        </p:nvSpPr>
        <p:spPr/>
        <p:txBody>
          <a:bodyPr/>
          <a:lstStyle/>
          <a:p>
            <a:r>
              <a:rPr lang="en-US" dirty="0"/>
              <a:t>What we will be covering</a:t>
            </a:r>
          </a:p>
        </p:txBody>
      </p:sp>
      <p:sp>
        <p:nvSpPr>
          <p:cNvPr id="3" name="Content Placeholder 2">
            <a:extLst>
              <a:ext uri="{FF2B5EF4-FFF2-40B4-BE49-F238E27FC236}">
                <a16:creationId xmlns:a16="http://schemas.microsoft.com/office/drawing/2014/main" id="{F5E3308E-B469-5543-B427-8A178A47088A}"/>
              </a:ext>
            </a:extLst>
          </p:cNvPr>
          <p:cNvSpPr>
            <a:spLocks noGrp="1"/>
          </p:cNvSpPr>
          <p:nvPr>
            <p:ph idx="1"/>
          </p:nvPr>
        </p:nvSpPr>
        <p:spPr/>
        <p:txBody>
          <a:bodyPr/>
          <a:lstStyle/>
          <a:p>
            <a:r>
              <a:rPr lang="en-US" dirty="0"/>
              <a:t>Differentiating Bio-informatics and Bio-Data Science</a:t>
            </a:r>
          </a:p>
          <a:p>
            <a:r>
              <a:rPr lang="en-US" dirty="0"/>
              <a:t>A primer on logic</a:t>
            </a:r>
          </a:p>
          <a:p>
            <a:r>
              <a:rPr lang="en-US" dirty="0"/>
              <a:t>What are confounders?</a:t>
            </a:r>
          </a:p>
          <a:p>
            <a:r>
              <a:rPr lang="en-US" dirty="0"/>
              <a:t>The Anna Karenina Principle</a:t>
            </a:r>
          </a:p>
          <a:p>
            <a:r>
              <a:rPr lang="en-US" dirty="0"/>
              <a:t>A final word on biomarker identification and validation</a:t>
            </a:r>
          </a:p>
          <a:p>
            <a:r>
              <a:rPr lang="en-US" dirty="0"/>
              <a:t>A short introduction on exploratory data analysis and the grammar of graphics (Swirl Tutorial)</a:t>
            </a:r>
          </a:p>
        </p:txBody>
      </p:sp>
    </p:spTree>
    <p:extLst>
      <p:ext uri="{BB962C8B-B14F-4D97-AF65-F5344CB8AC3E}">
        <p14:creationId xmlns:p14="http://schemas.microsoft.com/office/powerpoint/2010/main" val="89979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1436915"/>
            <a:ext cx="12161520" cy="5104562"/>
            <a:chOff x="0" y="1436915"/>
            <a:chExt cx="12161520" cy="2994408"/>
          </a:xfrm>
        </p:grpSpPr>
        <p:cxnSp>
          <p:nvCxnSpPr>
            <p:cNvPr id="23" name="Straight Connector 22"/>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33"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34"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SG" sz="2000" dirty="0"/>
                <a:t>A paper by </a:t>
              </a:r>
              <a:r>
                <a:rPr lang="en-SG" sz="2000" dirty="0" err="1"/>
                <a:t>Venet</a:t>
              </a:r>
              <a:r>
                <a:rPr lang="en-SG" sz="2000" dirty="0"/>
                <a:t> et al claimed that after testing several non-breast-cancer gene signatures, any signature will do as well in predicting breast cancer survival.</a:t>
              </a:r>
              <a:endParaRPr lang="en-US" sz="2000" dirty="0"/>
            </a:p>
            <a:p>
              <a:r>
                <a:rPr lang="en-SG" sz="2000" dirty="0">
                  <a:solidFill>
                    <a:schemeClr val="accent1">
                      <a:lumMod val="75000"/>
                    </a:schemeClr>
                  </a:solidFill>
                </a:rPr>
                <a:t>Premise 1: Social defeat signature is predictive of survival outcome. (true)</a:t>
              </a:r>
            </a:p>
            <a:p>
              <a:r>
                <a:rPr lang="en-SG" sz="2000" dirty="0">
                  <a:solidFill>
                    <a:schemeClr val="accent1">
                      <a:lumMod val="75000"/>
                    </a:schemeClr>
                  </a:solidFill>
                </a:rPr>
                <a:t>Premise 2: Sneezing signature is predictive of survival outcome. (true)</a:t>
              </a:r>
            </a:p>
            <a:p>
              <a:r>
                <a:rPr lang="en-SG" sz="2000" dirty="0">
                  <a:solidFill>
                    <a:srgbClr val="FF0000"/>
                  </a:solidFill>
                </a:rPr>
                <a:t>Conclusion: All signatures can predict survival outcome.</a:t>
              </a:r>
              <a:endParaRPr lang="en-US" sz="2000" dirty="0">
                <a:solidFill>
                  <a:srgbClr val="FF0000"/>
                </a:solidFill>
              </a:endParaRPr>
            </a:p>
            <a:p>
              <a:pPr marL="0" indent="0">
                <a:buNone/>
              </a:pPr>
              <a:endParaRPr lang="en-US" sz="2000" dirty="0"/>
            </a:p>
            <a:p>
              <a:pPr marL="0" indent="0">
                <a:buNone/>
              </a:pPr>
              <a:r>
                <a:rPr lang="en-US" sz="2000" dirty="0"/>
                <a:t>Two additional signatures from schizophrenia were evaluated on the breast cancer data.</a:t>
              </a:r>
            </a:p>
            <a:p>
              <a:pPr marL="0" indent="0">
                <a:buNone/>
              </a:pPr>
              <a:endParaRPr lang="en-US" sz="2000" dirty="0"/>
            </a:p>
          </p:txBody>
        </p:sp>
      </p:grpSp>
      <p:sp>
        <p:nvSpPr>
          <p:cNvPr id="2" name="Title 1">
            <a:extLst>
              <a:ext uri="{FF2B5EF4-FFF2-40B4-BE49-F238E27FC236}">
                <a16:creationId xmlns:a16="http://schemas.microsoft.com/office/drawing/2014/main" id="{67A76B8B-9AC2-C140-B3F4-CA6CF07EEEEE}"/>
              </a:ext>
            </a:extLst>
          </p:cNvPr>
          <p:cNvSpPr>
            <a:spLocks noGrp="1"/>
          </p:cNvSpPr>
          <p:nvPr>
            <p:ph type="title"/>
          </p:nvPr>
        </p:nvSpPr>
        <p:spPr/>
        <p:txBody>
          <a:bodyPr vert="horz" lIns="91440" tIns="45720" rIns="91440" bIns="45720" rtlCol="0" anchor="ctr">
            <a:normAutofit/>
          </a:bodyPr>
          <a:lstStyle/>
          <a:p>
            <a:r>
              <a:rPr lang="en-US" dirty="0"/>
              <a:t>Can any signature predict breast cancer survival and its relation to inductive reasoning?</a:t>
            </a:r>
          </a:p>
        </p:txBody>
      </p:sp>
      <p:graphicFrame>
        <p:nvGraphicFramePr>
          <p:cNvPr id="8" name="Content Placeholder 4">
            <a:extLst>
              <a:ext uri="{FF2B5EF4-FFF2-40B4-BE49-F238E27FC236}">
                <a16:creationId xmlns:a16="http://schemas.microsoft.com/office/drawing/2014/main" id="{AAE1AEEA-7C20-5143-B7A1-6D2376F9577F}"/>
              </a:ext>
            </a:extLst>
          </p:cNvPr>
          <p:cNvGraphicFramePr>
            <a:graphicFrameLocks noGrp="1"/>
          </p:cNvGraphicFramePr>
          <p:nvPr>
            <p:ph sz="half" idx="4294967295"/>
          </p:nvPr>
        </p:nvGraphicFramePr>
        <p:xfrm>
          <a:off x="1047622" y="4256723"/>
          <a:ext cx="3343167" cy="1999611"/>
        </p:xfrm>
        <a:graphic>
          <a:graphicData uri="http://schemas.openxmlformats.org/drawingml/2006/table">
            <a:tbl>
              <a:tblPr firstRow="1" bandRow="1">
                <a:noFill/>
                <a:tableStyleId>{5C22544A-7EE6-4342-B048-85BDC9FD1C3A}</a:tableStyleId>
              </a:tblPr>
              <a:tblGrid>
                <a:gridCol w="1360124">
                  <a:extLst>
                    <a:ext uri="{9D8B030D-6E8A-4147-A177-3AD203B41FA5}">
                      <a16:colId xmlns:a16="http://schemas.microsoft.com/office/drawing/2014/main" val="110840080"/>
                    </a:ext>
                  </a:extLst>
                </a:gridCol>
                <a:gridCol w="920591">
                  <a:extLst>
                    <a:ext uri="{9D8B030D-6E8A-4147-A177-3AD203B41FA5}">
                      <a16:colId xmlns:a16="http://schemas.microsoft.com/office/drawing/2014/main" val="2552687667"/>
                    </a:ext>
                  </a:extLst>
                </a:gridCol>
                <a:gridCol w="1062452">
                  <a:extLst>
                    <a:ext uri="{9D8B030D-6E8A-4147-A177-3AD203B41FA5}">
                      <a16:colId xmlns:a16="http://schemas.microsoft.com/office/drawing/2014/main" val="3476973447"/>
                    </a:ext>
                  </a:extLst>
                </a:gridCol>
              </a:tblGrid>
              <a:tr h="585803">
                <a:tc>
                  <a:txBody>
                    <a:bodyPr/>
                    <a:lstStyle/>
                    <a:p>
                      <a:pPr algn="ctr">
                        <a:lnSpc>
                          <a:spcPct val="115000"/>
                        </a:lnSpc>
                        <a:spcAft>
                          <a:spcPts val="0"/>
                        </a:spcAft>
                      </a:pPr>
                      <a:r>
                        <a:rPr lang="en-SG" sz="1700" b="1" dirty="0">
                          <a:solidFill>
                            <a:srgbClr val="FFFFFF"/>
                          </a:solidFill>
                          <a:effectLst/>
                        </a:rPr>
                        <a:t>Signature</a:t>
                      </a:r>
                      <a:endParaRPr lang="en-SG" sz="1700" b="1" dirty="0">
                        <a:solidFill>
                          <a:srgbClr val="FFFFFF"/>
                        </a:solidFill>
                        <a:effectLst/>
                        <a:latin typeface="Arial" panose="020B0604020202020204" pitchFamily="34" charset="0"/>
                        <a:ea typeface="Arial" panose="020B0604020202020204" pitchFamily="34" charset="0"/>
                      </a:endParaRPr>
                    </a:p>
                  </a:txBody>
                  <a:tcPr marL="240328" marR="144197" marT="144197" marB="14419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15000"/>
                        </a:lnSpc>
                        <a:spcAft>
                          <a:spcPts val="0"/>
                        </a:spcAft>
                      </a:pPr>
                      <a:r>
                        <a:rPr lang="en-SG" sz="1700" b="1" dirty="0">
                          <a:solidFill>
                            <a:srgbClr val="FFFFFF"/>
                          </a:solidFill>
                          <a:effectLst/>
                        </a:rPr>
                        <a:t>Size</a:t>
                      </a:r>
                      <a:endParaRPr lang="en-SG" sz="1700" b="1" dirty="0">
                        <a:solidFill>
                          <a:srgbClr val="FFFFFF"/>
                        </a:solidFill>
                        <a:effectLst/>
                        <a:latin typeface="Arial" panose="020B0604020202020204" pitchFamily="34" charset="0"/>
                        <a:ea typeface="Arial" panose="020B0604020202020204" pitchFamily="34" charset="0"/>
                      </a:endParaRPr>
                    </a:p>
                  </a:txBody>
                  <a:tcPr marL="240328" marR="144197" marT="144197" marB="14419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15000"/>
                        </a:lnSpc>
                        <a:spcAft>
                          <a:spcPts val="0"/>
                        </a:spcAft>
                      </a:pPr>
                      <a:r>
                        <a:rPr lang="en-SG" sz="1700" b="1" dirty="0" err="1">
                          <a:solidFill>
                            <a:srgbClr val="FFFFFF"/>
                          </a:solidFill>
                          <a:effectLst/>
                        </a:rPr>
                        <a:t>p_val</a:t>
                      </a:r>
                      <a:r>
                        <a:rPr lang="en-SG" sz="1700" b="1" dirty="0">
                          <a:solidFill>
                            <a:srgbClr val="FFFFFF"/>
                          </a:solidFill>
                          <a:effectLst/>
                        </a:rPr>
                        <a:t> (P)</a:t>
                      </a:r>
                      <a:endParaRPr lang="en-SG" sz="1700" b="1" dirty="0">
                        <a:solidFill>
                          <a:srgbClr val="FFFFFF"/>
                        </a:solidFill>
                        <a:effectLst/>
                        <a:latin typeface="Arial" panose="020B0604020202020204" pitchFamily="34" charset="0"/>
                        <a:ea typeface="Arial" panose="020B0604020202020204" pitchFamily="34" charset="0"/>
                      </a:endParaRPr>
                    </a:p>
                  </a:txBody>
                  <a:tcPr marL="240328" marR="144197" marT="144197" marB="144197">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extLst>
                  <a:ext uri="{0D108BD9-81ED-4DB2-BD59-A6C34878D82A}">
                    <a16:rowId xmlns:a16="http://schemas.microsoft.com/office/drawing/2014/main" val="1792919967"/>
                  </a:ext>
                </a:extLst>
              </a:tr>
              <a:tr h="384067">
                <a:tc>
                  <a:txBody>
                    <a:bodyPr/>
                    <a:lstStyle/>
                    <a:p>
                      <a:pPr algn="ctr">
                        <a:lnSpc>
                          <a:spcPct val="115000"/>
                        </a:lnSpc>
                        <a:spcAft>
                          <a:spcPts val="0"/>
                        </a:spcAft>
                      </a:pPr>
                      <a:r>
                        <a:rPr lang="en-SG" sz="1700" dirty="0">
                          <a:solidFill>
                            <a:schemeClr val="tx1">
                              <a:lumMod val="85000"/>
                              <a:lumOff val="15000"/>
                            </a:schemeClr>
                          </a:solidFill>
                          <a:effectLst/>
                        </a:rPr>
                        <a:t>Schwarz</a:t>
                      </a:r>
                      <a:endParaRPr lang="en-SG" sz="1700" dirty="0">
                        <a:solidFill>
                          <a:schemeClr val="tx1">
                            <a:lumMod val="85000"/>
                            <a:lumOff val="15000"/>
                          </a:schemeClr>
                        </a:solidFill>
                        <a:effectLst/>
                        <a:latin typeface="Arial" panose="020B0604020202020204" pitchFamily="34" charset="0"/>
                        <a:ea typeface="Arial" panose="020B0604020202020204" pitchFamily="34" charset="0"/>
                      </a:endParaRPr>
                    </a:p>
                  </a:txBody>
                  <a:tcPr marL="240328" marR="144197" marT="144197" marB="14419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15000"/>
                        </a:lnSpc>
                        <a:spcAft>
                          <a:spcPts val="0"/>
                        </a:spcAft>
                      </a:pPr>
                      <a:r>
                        <a:rPr lang="en-SG" sz="1700">
                          <a:solidFill>
                            <a:schemeClr val="tx1">
                              <a:lumMod val="85000"/>
                              <a:lumOff val="15000"/>
                            </a:schemeClr>
                          </a:solidFill>
                          <a:effectLst/>
                        </a:rPr>
                        <a:t>147</a:t>
                      </a:r>
                      <a:endParaRPr lang="en-SG" sz="1700">
                        <a:solidFill>
                          <a:schemeClr val="tx1">
                            <a:lumMod val="85000"/>
                            <a:lumOff val="15000"/>
                          </a:schemeClr>
                        </a:solidFill>
                        <a:effectLst/>
                        <a:latin typeface="Arial" panose="020B0604020202020204" pitchFamily="34" charset="0"/>
                        <a:ea typeface="Arial" panose="020B0604020202020204" pitchFamily="34" charset="0"/>
                      </a:endParaRPr>
                    </a:p>
                  </a:txBody>
                  <a:tcPr marL="240328" marR="144197" marT="144197" marB="14419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15000"/>
                        </a:lnSpc>
                        <a:spcAft>
                          <a:spcPts val="0"/>
                        </a:spcAft>
                      </a:pPr>
                      <a:r>
                        <a:rPr lang="en-SG" sz="1700" dirty="0">
                          <a:solidFill>
                            <a:schemeClr val="tx1">
                              <a:lumMod val="85000"/>
                              <a:lumOff val="15000"/>
                            </a:schemeClr>
                          </a:solidFill>
                          <a:effectLst/>
                        </a:rPr>
                        <a:t>0.45</a:t>
                      </a:r>
                      <a:endParaRPr lang="en-SG" sz="1700" dirty="0">
                        <a:solidFill>
                          <a:schemeClr val="tx1">
                            <a:lumMod val="85000"/>
                            <a:lumOff val="15000"/>
                          </a:schemeClr>
                        </a:solidFill>
                        <a:effectLst/>
                        <a:latin typeface="Arial" panose="020B0604020202020204" pitchFamily="34" charset="0"/>
                        <a:ea typeface="Arial" panose="020B0604020202020204" pitchFamily="34" charset="0"/>
                      </a:endParaRPr>
                    </a:p>
                  </a:txBody>
                  <a:tcPr marL="240328" marR="144197" marT="144197" marB="144197">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3242038884"/>
                  </a:ext>
                </a:extLst>
              </a:tr>
              <a:tr h="384067">
                <a:tc>
                  <a:txBody>
                    <a:bodyPr/>
                    <a:lstStyle/>
                    <a:p>
                      <a:pPr algn="ctr">
                        <a:lnSpc>
                          <a:spcPct val="115000"/>
                        </a:lnSpc>
                        <a:spcAft>
                          <a:spcPts val="0"/>
                        </a:spcAft>
                      </a:pPr>
                      <a:r>
                        <a:rPr lang="en-SG" sz="1700">
                          <a:solidFill>
                            <a:schemeClr val="tx1">
                              <a:lumMod val="85000"/>
                              <a:lumOff val="15000"/>
                            </a:schemeClr>
                          </a:solidFill>
                          <a:effectLst/>
                        </a:rPr>
                        <a:t>Hess</a:t>
                      </a:r>
                      <a:endParaRPr lang="en-SG" sz="1700">
                        <a:solidFill>
                          <a:schemeClr val="tx1">
                            <a:lumMod val="85000"/>
                            <a:lumOff val="15000"/>
                          </a:schemeClr>
                        </a:solidFill>
                        <a:effectLst/>
                        <a:latin typeface="Arial" panose="020B0604020202020204" pitchFamily="34" charset="0"/>
                        <a:ea typeface="Arial" panose="020B0604020202020204" pitchFamily="34" charset="0"/>
                      </a:endParaRPr>
                    </a:p>
                  </a:txBody>
                  <a:tcPr marL="240328" marR="144197" marT="144197" marB="144197">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15000"/>
                        </a:lnSpc>
                        <a:spcAft>
                          <a:spcPts val="0"/>
                        </a:spcAft>
                      </a:pPr>
                      <a:r>
                        <a:rPr lang="en-SG" sz="1700" dirty="0">
                          <a:solidFill>
                            <a:schemeClr val="tx1">
                              <a:lumMod val="85000"/>
                              <a:lumOff val="15000"/>
                            </a:schemeClr>
                          </a:solidFill>
                          <a:effectLst/>
                        </a:rPr>
                        <a:t>89</a:t>
                      </a:r>
                      <a:endParaRPr lang="en-SG" sz="1700" dirty="0">
                        <a:solidFill>
                          <a:schemeClr val="tx1">
                            <a:lumMod val="85000"/>
                            <a:lumOff val="15000"/>
                          </a:schemeClr>
                        </a:solidFill>
                        <a:effectLst/>
                        <a:latin typeface="Arial" panose="020B0604020202020204" pitchFamily="34" charset="0"/>
                        <a:ea typeface="Arial" panose="020B0604020202020204" pitchFamily="34" charset="0"/>
                      </a:endParaRPr>
                    </a:p>
                  </a:txBody>
                  <a:tcPr marL="240328" marR="144197" marT="144197" marB="14419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15000"/>
                        </a:lnSpc>
                        <a:spcAft>
                          <a:spcPts val="0"/>
                        </a:spcAft>
                      </a:pPr>
                      <a:r>
                        <a:rPr lang="en-SG" sz="1700" dirty="0">
                          <a:solidFill>
                            <a:schemeClr val="tx1">
                              <a:lumMod val="85000"/>
                              <a:lumOff val="15000"/>
                            </a:schemeClr>
                          </a:solidFill>
                          <a:effectLst/>
                          <a:latin typeface="Arial" panose="020B0604020202020204" pitchFamily="34" charset="0"/>
                          <a:ea typeface="Arial" panose="020B0604020202020204" pitchFamily="34" charset="0"/>
                        </a:rPr>
                        <a:t>0.44</a:t>
                      </a:r>
                    </a:p>
                  </a:txBody>
                  <a:tcPr marL="240328" marR="144197" marT="144197" marB="144197">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extLst>
                  <a:ext uri="{0D108BD9-81ED-4DB2-BD59-A6C34878D82A}">
                    <a16:rowId xmlns:a16="http://schemas.microsoft.com/office/drawing/2014/main" val="4274963859"/>
                  </a:ext>
                </a:extLst>
              </a:tr>
            </a:tbl>
          </a:graphicData>
        </a:graphic>
      </p:graphicFrame>
      <p:sp>
        <p:nvSpPr>
          <p:cNvPr id="6" name="TextBox 5">
            <a:extLst>
              <a:ext uri="{FF2B5EF4-FFF2-40B4-BE49-F238E27FC236}">
                <a16:creationId xmlns:a16="http://schemas.microsoft.com/office/drawing/2014/main" id="{54295422-B4A0-8145-92A7-AC27630DA384}"/>
              </a:ext>
            </a:extLst>
          </p:cNvPr>
          <p:cNvSpPr txBox="1"/>
          <p:nvPr/>
        </p:nvSpPr>
        <p:spPr>
          <a:xfrm>
            <a:off x="4390789" y="4972567"/>
            <a:ext cx="4077038" cy="923330"/>
          </a:xfrm>
          <a:prstGeom prst="rect">
            <a:avLst/>
          </a:prstGeom>
          <a:noFill/>
        </p:spPr>
        <p:txBody>
          <a:bodyPr wrap="square" rtlCol="0">
            <a:spAutoFit/>
          </a:bodyPr>
          <a:lstStyle/>
          <a:p>
            <a:r>
              <a:rPr lang="en-US" dirty="0"/>
              <a:t>Neither were found to be significant for predicting breast cancer survival. So how do we evaluate this outcome?</a:t>
            </a:r>
          </a:p>
        </p:txBody>
      </p:sp>
    </p:spTree>
    <p:custDataLst>
      <p:tags r:id="rId1"/>
    </p:custDataLst>
    <p:extLst>
      <p:ext uri="{BB962C8B-B14F-4D97-AF65-F5344CB8AC3E}">
        <p14:creationId xmlns:p14="http://schemas.microsoft.com/office/powerpoint/2010/main" val="229749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436915"/>
            <a:ext cx="12161520" cy="5104562"/>
            <a:chOff x="0" y="1436915"/>
            <a:chExt cx="12161520" cy="2994408"/>
          </a:xfrm>
        </p:grpSpPr>
        <p:cxnSp>
          <p:nvCxnSpPr>
            <p:cNvPr id="7" name="Straight Connector 6"/>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9"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SG" sz="2400" dirty="0"/>
                <a:t>Would you conclude that any signature from any other disease can cross-predict breast cancer survivability? </a:t>
              </a:r>
            </a:p>
            <a:p>
              <a:pPr marL="0" indent="0">
                <a:buNone/>
              </a:pPr>
              <a:endParaRPr lang="en-US" sz="2400" dirty="0"/>
            </a:p>
          </p:txBody>
        </p:sp>
      </p:grpSp>
      <p:sp>
        <p:nvSpPr>
          <p:cNvPr id="2" name="Title 1">
            <a:extLst>
              <a:ext uri="{FF2B5EF4-FFF2-40B4-BE49-F238E27FC236}">
                <a16:creationId xmlns:a16="http://schemas.microsoft.com/office/drawing/2014/main" id="{379C2965-0CBE-8441-8FBF-AAC0C5E3F6C1}"/>
              </a:ext>
            </a:extLst>
          </p:cNvPr>
          <p:cNvSpPr>
            <a:spLocks noGrp="1"/>
          </p:cNvSpPr>
          <p:nvPr>
            <p:ph type="title"/>
          </p:nvPr>
        </p:nvSpPr>
        <p:spPr/>
        <p:txBody>
          <a:bodyPr vert="horz" lIns="91440" tIns="45720" rIns="91440" bIns="45720" rtlCol="0" anchor="ctr">
            <a:normAutofit/>
          </a:bodyPr>
          <a:lstStyle/>
          <a:p>
            <a:r>
              <a:rPr lang="en-US"/>
              <a:t>Can any signature predict breast cancer survival and its relation to inductive reasoning</a:t>
            </a:r>
          </a:p>
        </p:txBody>
      </p:sp>
      <p:sp>
        <p:nvSpPr>
          <p:cNvPr id="4" name="Content Placeholder 3">
            <a:extLst>
              <a:ext uri="{FF2B5EF4-FFF2-40B4-BE49-F238E27FC236}">
                <a16:creationId xmlns:a16="http://schemas.microsoft.com/office/drawing/2014/main" id="{25ED2173-566C-4340-A447-9FC3FBAFFAB3}"/>
              </a:ext>
            </a:extLst>
          </p:cNvPr>
          <p:cNvSpPr>
            <a:spLocks noGrp="1"/>
          </p:cNvSpPr>
          <p:nvPr>
            <p:ph sz="half" idx="4294967295"/>
          </p:nvPr>
        </p:nvSpPr>
        <p:spPr>
          <a:xfrm>
            <a:off x="783771" y="2578193"/>
            <a:ext cx="5194998" cy="3100261"/>
          </a:xfrm>
        </p:spPr>
        <p:txBody>
          <a:bodyPr>
            <a:noAutofit/>
          </a:bodyPr>
          <a:lstStyle/>
          <a:p>
            <a:pPr>
              <a:lnSpc>
                <a:spcPct val="120000"/>
              </a:lnSpc>
            </a:pPr>
            <a:r>
              <a:rPr lang="en-SG" sz="2000" dirty="0"/>
              <a:t>Premise 1: Social defeat signature is predictive of survival outcome.  (True)</a:t>
            </a:r>
          </a:p>
          <a:p>
            <a:pPr>
              <a:lnSpc>
                <a:spcPct val="120000"/>
              </a:lnSpc>
            </a:pPr>
            <a:r>
              <a:rPr lang="en-SG" sz="2000" dirty="0"/>
              <a:t>Premise 2: Sneezing signature is predictive of survival outcome. (True)</a:t>
            </a:r>
          </a:p>
          <a:p>
            <a:pPr>
              <a:lnSpc>
                <a:spcPct val="120000"/>
              </a:lnSpc>
            </a:pPr>
            <a:r>
              <a:rPr lang="en-SG" sz="2000" dirty="0"/>
              <a:t>Conclusion: All signatures can predict survival outcome.</a:t>
            </a:r>
          </a:p>
          <a:p>
            <a:pPr>
              <a:lnSpc>
                <a:spcPct val="120000"/>
              </a:lnSpc>
            </a:pPr>
            <a:r>
              <a:rPr lang="en-SG" sz="2000" dirty="0">
                <a:solidFill>
                  <a:srgbClr val="FF0000"/>
                </a:solidFill>
              </a:rPr>
              <a:t>The conclusion reached is incorrect.</a:t>
            </a:r>
          </a:p>
          <a:p>
            <a:pPr>
              <a:lnSpc>
                <a:spcPct val="120000"/>
              </a:lnSpc>
            </a:pPr>
            <a:r>
              <a:rPr lang="en-SG" sz="2000" dirty="0"/>
              <a:t>Counter example: The schizophrenia signature cannot predict survival outcome.</a:t>
            </a:r>
            <a:r>
              <a:rPr lang="en-SG" sz="1200" dirty="0"/>
              <a:t> </a:t>
            </a:r>
            <a:endParaRPr lang="en-US" sz="1200" dirty="0"/>
          </a:p>
        </p:txBody>
      </p:sp>
      <p:sp>
        <p:nvSpPr>
          <p:cNvPr id="8" name="Content Placeholder 4">
            <a:extLst>
              <a:ext uri="{FF2B5EF4-FFF2-40B4-BE49-F238E27FC236}">
                <a16:creationId xmlns:a16="http://schemas.microsoft.com/office/drawing/2014/main" id="{863A1A4C-B506-5D4D-AEEF-39FD2D9172F2}"/>
              </a:ext>
            </a:extLst>
          </p:cNvPr>
          <p:cNvSpPr txBox="1">
            <a:spLocks/>
          </p:cNvSpPr>
          <p:nvPr/>
        </p:nvSpPr>
        <p:spPr bwMode="auto">
          <a:xfrm>
            <a:off x="6736080" y="3019401"/>
            <a:ext cx="3810000" cy="2209800"/>
          </a:xfrm>
          <a:prstGeom prst="rect">
            <a:avLst/>
          </a:prstGeom>
          <a:solidFill>
            <a:srgbClr val="92D050"/>
          </a:solidFill>
          <a:ln w="9525" cap="flat" cmpd="sng" algn="ctr">
            <a:solidFill>
              <a:schemeClr val="dk1">
                <a:shade val="95000"/>
                <a:satMod val="105000"/>
              </a:schemeClr>
            </a:solidFill>
            <a:prstDash val="solid"/>
            <a:miter lim="800000"/>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r>
              <a:rPr lang="en-US" kern="0" dirty="0"/>
              <a:t>Induction</a:t>
            </a:r>
          </a:p>
          <a:p>
            <a:pPr lvl="1"/>
            <a:r>
              <a:rPr lang="en-US" kern="0" dirty="0"/>
              <a:t>Socrates is a man</a:t>
            </a:r>
          </a:p>
          <a:p>
            <a:pPr lvl="1"/>
            <a:r>
              <a:rPr lang="en-US" kern="0" dirty="0"/>
              <a:t>Socrates is mortal</a:t>
            </a:r>
          </a:p>
          <a:p>
            <a:pPr lvl="1">
              <a:buFont typeface="Symbol" panose="05050102010706020507" pitchFamily="18" charset="2"/>
              <a:buChar char="Þ"/>
            </a:pPr>
            <a:r>
              <a:rPr lang="en-US" kern="0" dirty="0"/>
              <a:t>All men are mortal, </a:t>
            </a:r>
            <a:r>
              <a:rPr lang="en-US" sz="1200" kern="0" dirty="0">
                <a:solidFill>
                  <a:srgbClr val="FF0000"/>
                </a:solidFill>
              </a:rPr>
              <a:t>provided there is no counter example</a:t>
            </a:r>
          </a:p>
        </p:txBody>
      </p:sp>
    </p:spTree>
    <p:custDataLst>
      <p:tags r:id="rId1"/>
    </p:custDataLst>
    <p:extLst>
      <p:ext uri="{BB962C8B-B14F-4D97-AF65-F5344CB8AC3E}">
        <p14:creationId xmlns:p14="http://schemas.microsoft.com/office/powerpoint/2010/main" val="200507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What is Deduction?</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290518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436915"/>
            <a:ext cx="12161520" cy="5104562"/>
            <a:chOff x="0" y="1436915"/>
            <a:chExt cx="12161520" cy="2994408"/>
          </a:xfrm>
        </p:grpSpPr>
        <p:cxnSp>
          <p:nvCxnSpPr>
            <p:cNvPr id="5" name="Straight Connector 4"/>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Deduction is the strongest form of reasoning --- its conclusion must follow from its premises.</a:t>
              </a:r>
            </a:p>
            <a:p>
              <a:pPr marL="285750" indent="-285750">
                <a:buFont typeface="Arial" panose="020B0604020202020204" pitchFamily="34" charset="0"/>
                <a:buChar char="•"/>
              </a:pPr>
              <a:r>
                <a:rPr lang="en-US" sz="2400" dirty="0"/>
                <a:t>If the premises are true, then the conclusion must also be true.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a:buFont typeface="Arial" panose="020B0604020202020204" pitchFamily="34" charset="0"/>
                <a:buChar char="•"/>
              </a:pPr>
              <a:r>
                <a:rPr lang="en-US" sz="2400" dirty="0"/>
                <a:t>1 and 2 are true, therefore the conclusion must be true.</a:t>
              </a:r>
            </a:p>
            <a:p>
              <a:pPr>
                <a:buFont typeface="Arial" panose="020B0604020202020204" pitchFamily="34" charset="0"/>
                <a:buChar char="•"/>
              </a:pPr>
              <a:r>
                <a:rPr lang="en-US" sz="2400" dirty="0"/>
                <a:t>Deductive reasoning has very strict standards. Not meeting any of these can result in failure.</a:t>
              </a:r>
            </a:p>
            <a:p>
              <a:pPr>
                <a:buFont typeface="Arial" panose="020B0604020202020204" pitchFamily="34" charset="0"/>
                <a:buChar char="•"/>
              </a:pPr>
              <a:r>
                <a:rPr lang="en-US" sz="2400" dirty="0"/>
                <a:t>A tip: Deductions often takes the form of top down reasoning. That is, reasoning from a law towards an observation.</a:t>
              </a:r>
            </a:p>
          </p:txBody>
        </p:sp>
      </p:grpSp>
      <p:sp>
        <p:nvSpPr>
          <p:cNvPr id="2" name="Title 1">
            <a:extLst>
              <a:ext uri="{FF2B5EF4-FFF2-40B4-BE49-F238E27FC236}">
                <a16:creationId xmlns:a16="http://schemas.microsoft.com/office/drawing/2014/main" id="{C3639CAD-9449-8248-98DF-1A21B3644E87}"/>
              </a:ext>
            </a:extLst>
          </p:cNvPr>
          <p:cNvSpPr>
            <a:spLocks noGrp="1"/>
          </p:cNvSpPr>
          <p:nvPr>
            <p:ph type="title"/>
          </p:nvPr>
        </p:nvSpPr>
        <p:spPr/>
        <p:txBody>
          <a:bodyPr/>
          <a:lstStyle/>
          <a:p>
            <a:r>
              <a:rPr lang="en-US" dirty="0"/>
              <a:t>Deduction</a:t>
            </a:r>
          </a:p>
        </p:txBody>
      </p:sp>
      <p:sp>
        <p:nvSpPr>
          <p:cNvPr id="4" name="Content Placeholder 3">
            <a:extLst>
              <a:ext uri="{FF2B5EF4-FFF2-40B4-BE49-F238E27FC236}">
                <a16:creationId xmlns:a16="http://schemas.microsoft.com/office/drawing/2014/main" id="{3300ACB5-BDF6-C14D-B0B0-3805DA1E3C64}"/>
              </a:ext>
            </a:extLst>
          </p:cNvPr>
          <p:cNvSpPr txBox="1">
            <a:spLocks/>
          </p:cNvSpPr>
          <p:nvPr/>
        </p:nvSpPr>
        <p:spPr>
          <a:xfrm>
            <a:off x="1110940" y="2701191"/>
            <a:ext cx="4315170" cy="2057400"/>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2800" dirty="0"/>
              <a:t>Deduction:</a:t>
            </a:r>
          </a:p>
          <a:p>
            <a:pPr marL="57150" indent="0">
              <a:buNone/>
            </a:pPr>
            <a:r>
              <a:rPr lang="en-US" sz="2800" dirty="0"/>
              <a:t>1. All men are mortal.</a:t>
            </a:r>
          </a:p>
          <a:p>
            <a:pPr marL="57150" indent="0">
              <a:buNone/>
            </a:pPr>
            <a:r>
              <a:rPr lang="en-US" sz="2800" dirty="0"/>
              <a:t>2. Socrates is a man.</a:t>
            </a:r>
          </a:p>
          <a:p>
            <a:pPr>
              <a:buFont typeface="Symbol" panose="05050102010706020507" pitchFamily="18" charset="2"/>
              <a:buChar char="Þ"/>
            </a:pPr>
            <a:r>
              <a:rPr lang="en-US" sz="2800" dirty="0"/>
              <a:t> Socrates is mortal.</a:t>
            </a:r>
          </a:p>
        </p:txBody>
      </p:sp>
    </p:spTree>
    <p:custDataLst>
      <p:tags r:id="rId1"/>
    </p:custDataLst>
    <p:extLst>
      <p:ext uri="{BB962C8B-B14F-4D97-AF65-F5344CB8AC3E}">
        <p14:creationId xmlns:p14="http://schemas.microsoft.com/office/powerpoint/2010/main" val="368659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436915"/>
            <a:ext cx="12161520" cy="5104562"/>
            <a:chOff x="0" y="1436915"/>
            <a:chExt cx="12161520" cy="2994408"/>
          </a:xfrm>
        </p:grpSpPr>
        <p:cxnSp>
          <p:nvCxnSpPr>
            <p:cNvPr id="6" name="Straight Connector 5"/>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7"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How can deduction fail?</a:t>
              </a:r>
            </a:p>
            <a:p>
              <a:r>
                <a:rPr lang="en-US" sz="2000" b="1" dirty="0"/>
                <a:t>One of the premises could be false.</a:t>
              </a:r>
            </a:p>
            <a:p>
              <a:endParaRPr lang="en-US" sz="2000" dirty="0"/>
            </a:p>
            <a:p>
              <a:pPr>
                <a:buAutoNum type="arabicPeriod"/>
              </a:pPr>
              <a:endParaRPr lang="en-US" sz="2000" dirty="0"/>
            </a:p>
            <a:p>
              <a:pPr>
                <a:buAutoNum type="arabicPeriod"/>
              </a:pPr>
              <a:endParaRPr lang="en-US" sz="2000" dirty="0"/>
            </a:p>
            <a:p>
              <a:pPr>
                <a:buAutoNum type="arabicPeriod"/>
              </a:pPr>
              <a:endParaRPr lang="en-US" sz="2000" dirty="0"/>
            </a:p>
            <a:p>
              <a:pPr>
                <a:buAutoNum type="arabicPeriod"/>
              </a:pPr>
              <a:endParaRPr lang="en-US" sz="2000" dirty="0"/>
            </a:p>
            <a:p>
              <a:pPr>
                <a:buAutoNum type="arabicPeriod"/>
              </a:pPr>
              <a:endParaRPr lang="en-US" sz="2000" dirty="0"/>
            </a:p>
            <a:p>
              <a:pPr marL="0" indent="0">
                <a:buNone/>
              </a:pPr>
              <a:endParaRPr lang="en-US" sz="2000" dirty="0"/>
            </a:p>
            <a:p>
              <a:endParaRPr lang="en-US" sz="2000" dirty="0"/>
            </a:p>
            <a:p>
              <a:r>
                <a:rPr lang="en-US" sz="2000" dirty="0"/>
                <a:t>Premise 1 is false: not all dogs are brown.</a:t>
              </a:r>
            </a:p>
            <a:p>
              <a:r>
                <a:rPr lang="en-US" sz="2000" dirty="0"/>
                <a:t>Even though the statements above take the form of a deductive argument, it fails because one of the premises is false (“rubbish in, rubbish out”).</a:t>
              </a:r>
            </a:p>
          </p:txBody>
        </p:sp>
      </p:grpSp>
      <p:sp>
        <p:nvSpPr>
          <p:cNvPr id="2" name="Title 1">
            <a:extLst>
              <a:ext uri="{FF2B5EF4-FFF2-40B4-BE49-F238E27FC236}">
                <a16:creationId xmlns:a16="http://schemas.microsoft.com/office/drawing/2014/main" id="{7E9F5987-BF93-E24A-B205-66B643B9289B}"/>
              </a:ext>
            </a:extLst>
          </p:cNvPr>
          <p:cNvSpPr>
            <a:spLocks noGrp="1"/>
          </p:cNvSpPr>
          <p:nvPr>
            <p:ph type="title"/>
          </p:nvPr>
        </p:nvSpPr>
        <p:spPr/>
        <p:txBody>
          <a:bodyPr/>
          <a:lstStyle/>
          <a:p>
            <a:r>
              <a:rPr lang="en-US" dirty="0"/>
              <a:t>Deduction</a:t>
            </a:r>
          </a:p>
        </p:txBody>
      </p:sp>
      <p:sp>
        <p:nvSpPr>
          <p:cNvPr id="4" name="Content Placeholder 3">
            <a:extLst>
              <a:ext uri="{FF2B5EF4-FFF2-40B4-BE49-F238E27FC236}">
                <a16:creationId xmlns:a16="http://schemas.microsoft.com/office/drawing/2014/main" id="{560C3149-ED2F-7E4E-8D83-FFBDCABAB2C1}"/>
              </a:ext>
            </a:extLst>
          </p:cNvPr>
          <p:cNvSpPr txBox="1">
            <a:spLocks/>
          </p:cNvSpPr>
          <p:nvPr/>
        </p:nvSpPr>
        <p:spPr>
          <a:xfrm>
            <a:off x="1132114" y="2778161"/>
            <a:ext cx="5208396" cy="2057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57150" indent="0">
              <a:buNone/>
            </a:pPr>
            <a:r>
              <a:rPr lang="en-US" sz="2800" dirty="0"/>
              <a:t>1. All dogs are brown.</a:t>
            </a:r>
          </a:p>
          <a:p>
            <a:pPr marL="57150" indent="0">
              <a:buNone/>
            </a:pPr>
            <a:r>
              <a:rPr lang="en-US" sz="2800" dirty="0"/>
              <a:t>2. </a:t>
            </a:r>
            <a:r>
              <a:rPr lang="en-US" sz="2800" dirty="0" err="1"/>
              <a:t>Missie</a:t>
            </a:r>
            <a:r>
              <a:rPr lang="en-US" sz="2800" dirty="0"/>
              <a:t> is a dog.</a:t>
            </a:r>
          </a:p>
          <a:p>
            <a:pPr>
              <a:buFont typeface="Symbol" panose="05050102010706020507" pitchFamily="18" charset="2"/>
              <a:buChar char="Þ"/>
            </a:pPr>
            <a:r>
              <a:rPr lang="en-US" sz="2800" dirty="0"/>
              <a:t> Therefore, </a:t>
            </a:r>
            <a:r>
              <a:rPr lang="en-US" sz="2800" dirty="0" err="1"/>
              <a:t>Missie</a:t>
            </a:r>
            <a:r>
              <a:rPr lang="en-US" sz="2800" dirty="0"/>
              <a:t> is brown.</a:t>
            </a:r>
          </a:p>
        </p:txBody>
      </p:sp>
    </p:spTree>
    <p:custDataLst>
      <p:tags r:id="rId1"/>
    </p:custDataLst>
    <p:extLst>
      <p:ext uri="{BB962C8B-B14F-4D97-AF65-F5344CB8AC3E}">
        <p14:creationId xmlns:p14="http://schemas.microsoft.com/office/powerpoint/2010/main" val="3442251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436915"/>
            <a:ext cx="12161520" cy="5104562"/>
            <a:chOff x="0" y="1436915"/>
            <a:chExt cx="12161520" cy="2994408"/>
          </a:xfrm>
        </p:grpSpPr>
        <p:cxnSp>
          <p:nvCxnSpPr>
            <p:cNvPr id="7" name="Straight Connector 6"/>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8"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How can deduction fail?</a:t>
              </a:r>
            </a:p>
            <a:p>
              <a:r>
                <a:rPr lang="en-US" sz="2400" b="1" dirty="0"/>
                <a:t>The conclusion does not follow from the premises.</a:t>
              </a:r>
            </a:p>
            <a:p>
              <a:endParaRPr lang="en-US" sz="2400" dirty="0"/>
            </a:p>
            <a:p>
              <a:pPr>
                <a:buAutoNum type="arabicPeriod"/>
              </a:pPr>
              <a:endParaRPr lang="en-US" sz="2400" dirty="0"/>
            </a:p>
            <a:p>
              <a:pPr>
                <a:buAutoNum type="arabicPeriod"/>
              </a:pPr>
              <a:endParaRPr lang="en-US" sz="2400" dirty="0"/>
            </a:p>
            <a:p>
              <a:pPr>
                <a:buAutoNum type="arabicPeriod"/>
              </a:pPr>
              <a:endParaRPr lang="en-US" sz="2400" dirty="0"/>
            </a:p>
            <a:p>
              <a:pPr>
                <a:buAutoNum type="arabicPeriod"/>
              </a:pPr>
              <a:endParaRPr lang="en-US" sz="2400" dirty="0"/>
            </a:p>
            <a:p>
              <a:pPr>
                <a:buAutoNum type="arabicPeriod"/>
              </a:pPr>
              <a:endParaRPr lang="en-US" sz="2400" dirty="0"/>
            </a:p>
            <a:p>
              <a:pPr marL="0" indent="0">
                <a:buNone/>
              </a:pPr>
              <a:endParaRPr lang="en-US" sz="2400" dirty="0"/>
            </a:p>
            <a:p>
              <a:r>
                <a:rPr lang="en-US" sz="2400" dirty="0"/>
                <a:t>This argument fails because of faulty logic. </a:t>
              </a:r>
            </a:p>
            <a:p>
              <a:r>
                <a:rPr lang="en-US" sz="2400" dirty="0"/>
                <a:t>While it is true that all tennis balls are round, but so too are many other things!</a:t>
              </a:r>
            </a:p>
          </p:txBody>
        </p:sp>
      </p:grpSp>
      <p:sp>
        <p:nvSpPr>
          <p:cNvPr id="2" name="Title 1">
            <a:extLst>
              <a:ext uri="{FF2B5EF4-FFF2-40B4-BE49-F238E27FC236}">
                <a16:creationId xmlns:a16="http://schemas.microsoft.com/office/drawing/2014/main" id="{227A9E00-1891-8445-80C1-C02665BC9F12}"/>
              </a:ext>
            </a:extLst>
          </p:cNvPr>
          <p:cNvSpPr>
            <a:spLocks noGrp="1"/>
          </p:cNvSpPr>
          <p:nvPr>
            <p:ph type="title"/>
          </p:nvPr>
        </p:nvSpPr>
        <p:spPr/>
        <p:txBody>
          <a:bodyPr/>
          <a:lstStyle/>
          <a:p>
            <a:r>
              <a:rPr lang="en-US" dirty="0"/>
              <a:t>Deduction</a:t>
            </a:r>
          </a:p>
        </p:txBody>
      </p:sp>
      <p:sp>
        <p:nvSpPr>
          <p:cNvPr id="5" name="Content Placeholder 3">
            <a:extLst>
              <a:ext uri="{FF2B5EF4-FFF2-40B4-BE49-F238E27FC236}">
                <a16:creationId xmlns:a16="http://schemas.microsoft.com/office/drawing/2014/main" id="{9FCC15D2-5EB7-A244-A503-72109F7097B2}"/>
              </a:ext>
            </a:extLst>
          </p:cNvPr>
          <p:cNvSpPr txBox="1">
            <a:spLocks/>
          </p:cNvSpPr>
          <p:nvPr/>
        </p:nvSpPr>
        <p:spPr>
          <a:xfrm>
            <a:off x="1128766" y="2981907"/>
            <a:ext cx="6916615" cy="2057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341313" lvl="1">
              <a:buNone/>
            </a:pPr>
            <a:r>
              <a:rPr lang="en-US" dirty="0"/>
              <a:t>1. All tennis balls are round.</a:t>
            </a:r>
          </a:p>
          <a:p>
            <a:pPr marL="341313" lvl="1">
              <a:buNone/>
            </a:pPr>
            <a:r>
              <a:rPr lang="en-US" dirty="0"/>
              <a:t>2. The earth is round.</a:t>
            </a:r>
          </a:p>
          <a:p>
            <a:pPr marL="341313" lvl="1">
              <a:buFont typeface="Symbol" panose="05050102010706020507" pitchFamily="18" charset="2"/>
              <a:buChar char="Þ"/>
            </a:pPr>
            <a:r>
              <a:rPr lang="en-US" dirty="0"/>
              <a:t> Therefore, the Earth is a tennis ball.</a:t>
            </a:r>
          </a:p>
        </p:txBody>
      </p:sp>
    </p:spTree>
    <p:custDataLst>
      <p:tags r:id="rId1"/>
    </p:custDataLst>
    <p:extLst>
      <p:ext uri="{BB962C8B-B14F-4D97-AF65-F5344CB8AC3E}">
        <p14:creationId xmlns:p14="http://schemas.microsoft.com/office/powerpoint/2010/main" val="3264713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36915"/>
            <a:ext cx="12161520" cy="5104562"/>
            <a:chOff x="0" y="1436915"/>
            <a:chExt cx="12161520" cy="2994408"/>
          </a:xfrm>
        </p:grpSpPr>
        <p:cxnSp>
          <p:nvCxnSpPr>
            <p:cNvPr id="5" name="Straight Connector 4"/>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t>Generalising</a:t>
              </a:r>
              <a:r>
                <a:rPr lang="en-US" sz="2000" dirty="0"/>
                <a:t> deduction: You have seen the deductive argument in this form</a:t>
              </a:r>
            </a:p>
            <a:p>
              <a:pPr marL="800100" lvl="1" indent="-342900">
                <a:buFont typeface="+mj-lt"/>
                <a:buAutoNum type="arabicPeriod"/>
              </a:pPr>
              <a:r>
                <a:rPr lang="en-US" sz="2000" dirty="0"/>
                <a:t>All men are mortal.</a:t>
              </a:r>
            </a:p>
            <a:p>
              <a:pPr marL="800100" lvl="1" indent="-342900">
                <a:buFont typeface="+mj-lt"/>
                <a:buAutoNum type="arabicPeriod"/>
              </a:pPr>
              <a:r>
                <a:rPr lang="en-US" sz="2000" dirty="0"/>
                <a:t>Socrates is a man.</a:t>
              </a:r>
            </a:p>
            <a:p>
              <a:pPr marL="800100" lvl="1" indent="-342900">
                <a:buFont typeface="+mj-lt"/>
                <a:buAutoNum type="arabicPeriod"/>
              </a:pPr>
              <a:r>
                <a:rPr lang="en-US" sz="2000" dirty="0"/>
                <a:t>Therefore, Socrates is mortal.</a:t>
              </a:r>
            </a:p>
            <a:p>
              <a:endParaRPr lang="en-US" sz="2000" dirty="0"/>
            </a:p>
            <a:p>
              <a:pPr marL="0" indent="0">
                <a:buNone/>
              </a:pPr>
              <a:r>
                <a:rPr lang="en-US" sz="2000" dirty="0"/>
                <a:t>We may express the form of this argument symbolically as follows:</a:t>
              </a:r>
            </a:p>
            <a:p>
              <a:r>
                <a:rPr lang="en-US" sz="2000" dirty="0"/>
                <a:t>All As are </a:t>
              </a:r>
              <a:r>
                <a:rPr lang="en-US" sz="2000" dirty="0" err="1"/>
                <a:t>Bs</a:t>
              </a:r>
              <a:r>
                <a:rPr lang="en-US" sz="2000" dirty="0"/>
                <a:t>.</a:t>
              </a:r>
            </a:p>
            <a:p>
              <a:r>
                <a:rPr lang="en-US" sz="2000" dirty="0"/>
                <a:t>C is an A.</a:t>
              </a:r>
            </a:p>
            <a:p>
              <a:r>
                <a:rPr lang="en-US" sz="2000" dirty="0"/>
                <a:t>Therefore, C is B.</a:t>
              </a:r>
            </a:p>
            <a:p>
              <a:endParaRPr lang="en-US" sz="2000" dirty="0"/>
            </a:p>
            <a:p>
              <a:pPr marL="0" indent="0">
                <a:buNone/>
              </a:pPr>
              <a:r>
                <a:rPr lang="en-US" sz="2000" dirty="0"/>
                <a:t>To be able to conclude something deductively is relatively rare. It requires having laws with absolute truth values that are not easily broken (e.g. “All men are mortal” or “The sun will rise from the east”). Compare this to “laws” like “All swans are white”. </a:t>
              </a:r>
            </a:p>
          </p:txBody>
        </p:sp>
      </p:grpSp>
      <p:sp>
        <p:nvSpPr>
          <p:cNvPr id="2" name="Title 1">
            <a:extLst>
              <a:ext uri="{FF2B5EF4-FFF2-40B4-BE49-F238E27FC236}">
                <a16:creationId xmlns:a16="http://schemas.microsoft.com/office/drawing/2014/main" id="{CEC990A6-8ACD-9748-9B54-FE21CE9CFB1C}"/>
              </a:ext>
            </a:extLst>
          </p:cNvPr>
          <p:cNvSpPr>
            <a:spLocks noGrp="1"/>
          </p:cNvSpPr>
          <p:nvPr>
            <p:ph type="title"/>
          </p:nvPr>
        </p:nvSpPr>
        <p:spPr/>
        <p:txBody>
          <a:bodyPr/>
          <a:lstStyle/>
          <a:p>
            <a:r>
              <a:rPr lang="en-US" dirty="0"/>
              <a:t>Deduction</a:t>
            </a:r>
          </a:p>
        </p:txBody>
      </p:sp>
    </p:spTree>
    <p:custDataLst>
      <p:tags r:id="rId1"/>
    </p:custDataLst>
    <p:extLst>
      <p:ext uri="{BB962C8B-B14F-4D97-AF65-F5344CB8AC3E}">
        <p14:creationId xmlns:p14="http://schemas.microsoft.com/office/powerpoint/2010/main" val="874660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FC4A-659F-9B46-91A7-3EF2D65B0F93}"/>
              </a:ext>
            </a:extLst>
          </p:cNvPr>
          <p:cNvSpPr>
            <a:spLocks noGrp="1"/>
          </p:cNvSpPr>
          <p:nvPr>
            <p:ph type="title"/>
          </p:nvPr>
        </p:nvSpPr>
        <p:spPr/>
        <p:txBody>
          <a:bodyPr/>
          <a:lstStyle/>
          <a:p>
            <a:r>
              <a:rPr lang="en-US" dirty="0"/>
              <a:t>Deduction (bio example)</a:t>
            </a:r>
          </a:p>
        </p:txBody>
      </p:sp>
      <p:sp>
        <p:nvSpPr>
          <p:cNvPr id="3" name="TextBox 2">
            <a:extLst>
              <a:ext uri="{FF2B5EF4-FFF2-40B4-BE49-F238E27FC236}">
                <a16:creationId xmlns:a16="http://schemas.microsoft.com/office/drawing/2014/main" id="{77974C29-98DE-124B-A1CD-5E926F532974}"/>
              </a:ext>
            </a:extLst>
          </p:cNvPr>
          <p:cNvSpPr txBox="1"/>
          <p:nvPr/>
        </p:nvSpPr>
        <p:spPr>
          <a:xfrm>
            <a:off x="1231641" y="1940767"/>
            <a:ext cx="6650860" cy="1200329"/>
          </a:xfrm>
          <a:prstGeom prst="rect">
            <a:avLst/>
          </a:prstGeom>
          <a:noFill/>
        </p:spPr>
        <p:txBody>
          <a:bodyPr wrap="none" rtlCol="0">
            <a:spAutoFit/>
          </a:bodyPr>
          <a:lstStyle/>
          <a:p>
            <a:pPr marL="342900" indent="-342900">
              <a:buAutoNum type="arabicPeriod"/>
            </a:pPr>
            <a:r>
              <a:rPr lang="en-US" dirty="0"/>
              <a:t>All enzymes belonging to class X performs function Y</a:t>
            </a:r>
          </a:p>
          <a:p>
            <a:pPr marL="342900" indent="-342900">
              <a:buAutoNum type="arabicPeriod"/>
            </a:pPr>
            <a:r>
              <a:rPr lang="en-US" dirty="0"/>
              <a:t>We have a gene sequence Z that is 90% similar to genes in class X</a:t>
            </a:r>
          </a:p>
          <a:p>
            <a:pPr marL="342900" indent="-342900">
              <a:buAutoNum type="arabicPeriod"/>
            </a:pPr>
            <a:r>
              <a:rPr lang="en-US" dirty="0"/>
              <a:t>Therefore, Z performs function Y</a:t>
            </a:r>
          </a:p>
          <a:p>
            <a:endParaRPr lang="en-US" dirty="0"/>
          </a:p>
        </p:txBody>
      </p:sp>
    </p:spTree>
    <p:extLst>
      <p:ext uri="{BB962C8B-B14F-4D97-AF65-F5344CB8AC3E}">
        <p14:creationId xmlns:p14="http://schemas.microsoft.com/office/powerpoint/2010/main" val="1733125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What is Abduction?</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72275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436915"/>
            <a:ext cx="12161520" cy="5104562"/>
            <a:chOff x="0" y="1436915"/>
            <a:chExt cx="12161520" cy="2994408"/>
          </a:xfrm>
        </p:grpSpPr>
        <p:cxnSp>
          <p:nvCxnSpPr>
            <p:cNvPr id="6" name="Straight Connector 5"/>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7"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Abduction seeks to find the simplest and most likely explanation/conclusion given a set of premises or observations.</a:t>
              </a:r>
            </a:p>
            <a:p>
              <a:pPr marL="285750" indent="-285750">
                <a:buFont typeface="Arial" panose="020B0604020202020204" pitchFamily="34" charset="0"/>
                <a:buChar char="•"/>
              </a:pPr>
              <a:r>
                <a:rPr lang="en-US" sz="2400" dirty="0"/>
                <a:t>Like induction, it is also breakable in the sense that the conclusion can be wrong, even if the premises are true.</a:t>
              </a:r>
            </a:p>
            <a:p>
              <a:endParaRPr lang="en-SG" sz="2400" dirty="0"/>
            </a:p>
            <a:p>
              <a:endParaRPr lang="en-SG" sz="2400" dirty="0"/>
            </a:p>
            <a:p>
              <a:endParaRPr lang="en-SG" sz="2400" dirty="0"/>
            </a:p>
            <a:p>
              <a:endParaRPr lang="en-SG" sz="2400" dirty="0"/>
            </a:p>
            <a:p>
              <a:endParaRPr lang="en-SG" sz="2400" dirty="0"/>
            </a:p>
            <a:p>
              <a:pPr marL="0" indent="0">
                <a:buNone/>
              </a:pPr>
              <a:endParaRPr lang="en-US" sz="2400" dirty="0"/>
            </a:p>
            <a:p>
              <a:pPr marL="285750" indent="-285750">
                <a:buFont typeface="Arial" panose="020B0604020202020204" pitchFamily="34" charset="0"/>
                <a:buChar char="•"/>
              </a:pPr>
              <a:r>
                <a:rPr lang="en-SG" sz="2400" dirty="0"/>
                <a:t>Tip: Abduction involves generalisation via shared attributes. </a:t>
              </a:r>
            </a:p>
          </p:txBody>
        </p:sp>
      </p:grpSp>
      <p:sp>
        <p:nvSpPr>
          <p:cNvPr id="2" name="Title 1">
            <a:extLst>
              <a:ext uri="{FF2B5EF4-FFF2-40B4-BE49-F238E27FC236}">
                <a16:creationId xmlns:a16="http://schemas.microsoft.com/office/drawing/2014/main" id="{0224CDF3-82C9-DC44-B281-C88BC7A1E11A}"/>
              </a:ext>
            </a:extLst>
          </p:cNvPr>
          <p:cNvSpPr>
            <a:spLocks noGrp="1"/>
          </p:cNvSpPr>
          <p:nvPr>
            <p:ph type="title"/>
          </p:nvPr>
        </p:nvSpPr>
        <p:spPr/>
        <p:txBody>
          <a:bodyPr/>
          <a:lstStyle/>
          <a:p>
            <a:r>
              <a:rPr lang="en-US" dirty="0"/>
              <a:t>Abduction</a:t>
            </a:r>
          </a:p>
        </p:txBody>
      </p:sp>
      <p:sp>
        <p:nvSpPr>
          <p:cNvPr id="4" name="Content Placeholder 4">
            <a:extLst>
              <a:ext uri="{FF2B5EF4-FFF2-40B4-BE49-F238E27FC236}">
                <a16:creationId xmlns:a16="http://schemas.microsoft.com/office/drawing/2014/main" id="{354B6D78-A3A3-A44D-BC95-2056B3590778}"/>
              </a:ext>
            </a:extLst>
          </p:cNvPr>
          <p:cNvSpPr txBox="1">
            <a:spLocks/>
          </p:cNvSpPr>
          <p:nvPr/>
        </p:nvSpPr>
        <p:spPr>
          <a:xfrm>
            <a:off x="1146350" y="3285680"/>
            <a:ext cx="3810000" cy="2501519"/>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r>
              <a:rPr lang="en-US" dirty="0"/>
              <a:t>Abduction</a:t>
            </a:r>
          </a:p>
          <a:p>
            <a:pPr lvl="1"/>
            <a:r>
              <a:rPr lang="en-US" dirty="0"/>
              <a:t>All men are mortal</a:t>
            </a:r>
          </a:p>
          <a:p>
            <a:pPr lvl="1"/>
            <a:r>
              <a:rPr lang="en-US" dirty="0"/>
              <a:t>Socrates is mortal</a:t>
            </a:r>
          </a:p>
          <a:p>
            <a:pPr lvl="1">
              <a:buFont typeface="Symbol" panose="05050102010706020507" pitchFamily="18" charset="2"/>
              <a:buChar char="Þ"/>
            </a:pPr>
            <a:r>
              <a:rPr lang="en-US" dirty="0"/>
              <a:t>Socrates is a man, </a:t>
            </a:r>
            <a:r>
              <a:rPr lang="en-US" sz="1200" dirty="0">
                <a:solidFill>
                  <a:srgbClr val="FF0000"/>
                </a:solidFill>
              </a:rPr>
              <a:t>provided there is no other explanation of Socrates’ mortality</a:t>
            </a:r>
          </a:p>
          <a:p>
            <a:endParaRPr lang="en-US" dirty="0"/>
          </a:p>
        </p:txBody>
      </p:sp>
    </p:spTree>
    <p:custDataLst>
      <p:tags r:id="rId1"/>
    </p:custDataLst>
    <p:extLst>
      <p:ext uri="{BB962C8B-B14F-4D97-AF65-F5344CB8AC3E}">
        <p14:creationId xmlns:p14="http://schemas.microsoft.com/office/powerpoint/2010/main" val="73354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Differentiating Bioinformatics and Bio-Data Science</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215365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36915"/>
            <a:ext cx="12161520" cy="5104562"/>
            <a:chOff x="0" y="1436915"/>
            <a:chExt cx="12161520" cy="2994408"/>
          </a:xfrm>
        </p:grpSpPr>
        <p:cxnSp>
          <p:nvCxnSpPr>
            <p:cNvPr id="5" name="Straight Connector 4"/>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16"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tabLst>
                  <a:tab pos="1019175" algn="l"/>
                </a:tabLst>
              </a:pPr>
              <a:r>
                <a:rPr lang="en-SG" sz="2400" dirty="0">
                  <a:ea typeface="Times New Roman" panose="02020603050405020304" pitchFamily="18" charset="0"/>
                </a:rPr>
                <a:t>Using similar reasoning, let’s say that the fire truck is red. </a:t>
              </a:r>
            </a:p>
            <a:p>
              <a:pPr marL="0" indent="0">
                <a:spcAft>
                  <a:spcPts val="0"/>
                </a:spcAft>
                <a:buNone/>
                <a:tabLst>
                  <a:tab pos="1019175" algn="l"/>
                </a:tabLst>
              </a:pPr>
              <a:endParaRPr lang="en-SG" sz="2400" dirty="0">
                <a:ea typeface="Times New Roman" panose="02020603050405020304" pitchFamily="18" charset="0"/>
              </a:endParaRPr>
            </a:p>
            <a:p>
              <a:pPr>
                <a:spcAft>
                  <a:spcPts val="0"/>
                </a:spcAft>
                <a:tabLst>
                  <a:tab pos="1019175" algn="l"/>
                </a:tabLst>
              </a:pPr>
              <a:r>
                <a:rPr lang="en-SG" sz="2400" dirty="0">
                  <a:ea typeface="Times New Roman" panose="02020603050405020304" pitchFamily="18" charset="0"/>
                </a:rPr>
                <a:t>We observe that an apple is also red.  </a:t>
              </a:r>
            </a:p>
            <a:p>
              <a:pPr>
                <a:spcAft>
                  <a:spcPts val="0"/>
                </a:spcAft>
                <a:tabLst>
                  <a:tab pos="1019175" algn="l"/>
                </a:tabLst>
              </a:pPr>
              <a:endParaRPr lang="en-SG" sz="2400" dirty="0">
                <a:ea typeface="Times New Roman" panose="02020603050405020304" pitchFamily="18" charset="0"/>
              </a:endParaRPr>
            </a:p>
            <a:p>
              <a:pPr>
                <a:spcAft>
                  <a:spcPts val="0"/>
                </a:spcAft>
                <a:tabLst>
                  <a:tab pos="1019175" algn="l"/>
                </a:tabLst>
              </a:pPr>
              <a:r>
                <a:rPr lang="en-SG" sz="2400" dirty="0">
                  <a:ea typeface="Times New Roman" panose="02020603050405020304" pitchFamily="18" charset="0"/>
                </a:rPr>
                <a:t>Therefore, by abduction, the fire truck is an apple.</a:t>
              </a:r>
            </a:p>
            <a:p>
              <a:pPr marL="0" indent="0">
                <a:spcAft>
                  <a:spcPts val="0"/>
                </a:spcAft>
                <a:buNone/>
                <a:tabLst>
                  <a:tab pos="1019175" algn="l"/>
                </a:tabLst>
              </a:pPr>
              <a:endParaRPr lang="en-SG" sz="2400" dirty="0">
                <a:ea typeface="Times New Roman" panose="02020603050405020304" pitchFamily="18" charset="0"/>
              </a:endParaRPr>
            </a:p>
            <a:p>
              <a:pPr>
                <a:spcAft>
                  <a:spcPts val="0"/>
                </a:spcAft>
                <a:tabLst>
                  <a:tab pos="1019175" algn="l"/>
                </a:tabLst>
              </a:pPr>
              <a:r>
                <a:rPr lang="en-SG" sz="2400" dirty="0">
                  <a:ea typeface="Times New Roman" panose="02020603050405020304" pitchFamily="18" charset="0"/>
                </a:rPr>
                <a:t>Obviously, there are other explanations for the fire truck’s redness. It was painted to be red.</a:t>
              </a:r>
            </a:p>
            <a:p>
              <a:pPr marL="0" indent="0">
                <a:spcAft>
                  <a:spcPts val="0"/>
                </a:spcAft>
                <a:buNone/>
                <a:tabLst>
                  <a:tab pos="1019175" algn="l"/>
                </a:tabLst>
              </a:pPr>
              <a:endParaRPr lang="en-SG" sz="2400" dirty="0">
                <a:ea typeface="Times New Roman" panose="02020603050405020304" pitchFamily="18" charset="0"/>
              </a:endParaRPr>
            </a:p>
            <a:p>
              <a:pPr>
                <a:spcAft>
                  <a:spcPts val="0"/>
                </a:spcAft>
                <a:tabLst>
                  <a:tab pos="1019175" algn="l"/>
                </a:tabLst>
              </a:pPr>
              <a:r>
                <a:rPr lang="en-SG" sz="2400" dirty="0">
                  <a:ea typeface="Times New Roman" panose="02020603050405020304" pitchFamily="18" charset="0"/>
                </a:rPr>
                <a:t>Use abductive reasoning with care. It is valid, only if there are </a:t>
              </a:r>
              <a:r>
                <a:rPr lang="en-SG" sz="2400" b="1" dirty="0">
                  <a:ea typeface="Times New Roman" panose="02020603050405020304" pitchFamily="18" charset="0"/>
                </a:rPr>
                <a:t>no other explanations</a:t>
              </a:r>
              <a:r>
                <a:rPr lang="en-SG" sz="2400" dirty="0">
                  <a:ea typeface="Times New Roman" panose="02020603050405020304" pitchFamily="18" charset="0"/>
                </a:rPr>
                <a:t> that can explain the observation.</a:t>
              </a:r>
            </a:p>
          </p:txBody>
        </p:sp>
      </p:grpSp>
      <p:sp>
        <p:nvSpPr>
          <p:cNvPr id="2" name="Title 1">
            <a:extLst>
              <a:ext uri="{FF2B5EF4-FFF2-40B4-BE49-F238E27FC236}">
                <a16:creationId xmlns:a16="http://schemas.microsoft.com/office/drawing/2014/main" id="{1F7B6BA7-B658-0946-9175-FF7490597E5C}"/>
              </a:ext>
            </a:extLst>
          </p:cNvPr>
          <p:cNvSpPr>
            <a:spLocks noGrp="1"/>
          </p:cNvSpPr>
          <p:nvPr>
            <p:ph type="title"/>
          </p:nvPr>
        </p:nvSpPr>
        <p:spPr/>
        <p:txBody>
          <a:bodyPr/>
          <a:lstStyle/>
          <a:p>
            <a:r>
              <a:rPr lang="en-US" dirty="0"/>
              <a:t>Abduction</a:t>
            </a:r>
          </a:p>
        </p:txBody>
      </p:sp>
    </p:spTree>
    <p:custDataLst>
      <p:tags r:id="rId1"/>
    </p:custDataLst>
    <p:extLst>
      <p:ext uri="{BB962C8B-B14F-4D97-AF65-F5344CB8AC3E}">
        <p14:creationId xmlns:p14="http://schemas.microsoft.com/office/powerpoint/2010/main" val="96965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436915"/>
            <a:ext cx="12161520" cy="5104562"/>
            <a:chOff x="0" y="1436915"/>
            <a:chExt cx="12161520" cy="2994408"/>
          </a:xfrm>
        </p:grpSpPr>
        <p:cxnSp>
          <p:nvCxnSpPr>
            <p:cNvPr id="10" name="Straight Connector 9"/>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20"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21"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tabLst>
                  <a:tab pos="1019175" algn="l"/>
                </a:tabLst>
              </a:pPr>
              <a:endParaRPr lang="en-SG" sz="2400" dirty="0">
                <a:ea typeface="Times New Roman" panose="02020603050405020304" pitchFamily="18" charset="0"/>
              </a:endParaRPr>
            </a:p>
          </p:txBody>
        </p:sp>
      </p:grpSp>
      <p:sp>
        <p:nvSpPr>
          <p:cNvPr id="2" name="Title 1">
            <a:extLst>
              <a:ext uri="{FF2B5EF4-FFF2-40B4-BE49-F238E27FC236}">
                <a16:creationId xmlns:a16="http://schemas.microsoft.com/office/drawing/2014/main" id="{BEAD4DA9-AB7B-2B47-BEA0-7BB0D3C06CD7}"/>
              </a:ext>
            </a:extLst>
          </p:cNvPr>
          <p:cNvSpPr>
            <a:spLocks noGrp="1"/>
          </p:cNvSpPr>
          <p:nvPr>
            <p:ph type="title"/>
          </p:nvPr>
        </p:nvSpPr>
        <p:spPr/>
        <p:txBody>
          <a:bodyPr/>
          <a:lstStyle/>
          <a:p>
            <a:r>
              <a:rPr lang="en-US" dirty="0"/>
              <a:t>Survival Curve and Abductive Reasoning</a:t>
            </a:r>
          </a:p>
        </p:txBody>
      </p:sp>
      <p:pic>
        <p:nvPicPr>
          <p:cNvPr id="4" name="image16.png">
            <a:extLst>
              <a:ext uri="{FF2B5EF4-FFF2-40B4-BE49-F238E27FC236}">
                <a16:creationId xmlns:a16="http://schemas.microsoft.com/office/drawing/2014/main" id="{ACB6AC28-3552-4C47-84B3-A29006827DF5}"/>
              </a:ext>
            </a:extLst>
          </p:cNvPr>
          <p:cNvPicPr>
            <a:picLocks noGrp="1"/>
          </p:cNvPicPr>
          <p:nvPr>
            <p:ph idx="4294967295"/>
          </p:nvPr>
        </p:nvPicPr>
        <p:blipFill>
          <a:blip r:embed="rId3"/>
          <a:srcRect/>
          <a:stretch>
            <a:fillRect/>
          </a:stretch>
        </p:blipFill>
        <p:spPr>
          <a:xfrm>
            <a:off x="843725" y="1966591"/>
            <a:ext cx="4876800" cy="4292600"/>
          </a:xfrm>
          <a:prstGeom prst="rect">
            <a:avLst/>
          </a:prstGeom>
          <a:ln/>
        </p:spPr>
      </p:pic>
      <p:sp>
        <p:nvSpPr>
          <p:cNvPr id="5" name="Rectangle 4">
            <a:extLst>
              <a:ext uri="{FF2B5EF4-FFF2-40B4-BE49-F238E27FC236}">
                <a16:creationId xmlns:a16="http://schemas.microsoft.com/office/drawing/2014/main" id="{A9DE702D-7FE3-8A46-A1AA-25E9DA5020EC}"/>
              </a:ext>
            </a:extLst>
          </p:cNvPr>
          <p:cNvSpPr/>
          <p:nvPr/>
        </p:nvSpPr>
        <p:spPr>
          <a:xfrm>
            <a:off x="5593414" y="1596890"/>
            <a:ext cx="5831563" cy="2862322"/>
          </a:xfrm>
          <a:prstGeom prst="rect">
            <a:avLst/>
          </a:prstGeom>
        </p:spPr>
        <p:txBody>
          <a:bodyPr wrap="square">
            <a:spAutoFit/>
          </a:bodyPr>
          <a:lstStyle/>
          <a:p>
            <a:pPr>
              <a:spcAft>
                <a:spcPts val="0"/>
              </a:spcAft>
            </a:pPr>
            <a:r>
              <a:rPr lang="en-SG" dirty="0">
                <a:solidFill>
                  <a:srgbClr val="4472C4"/>
                </a:solidFill>
                <a:ea typeface="Arial" panose="020B0604020202020204" pitchFamily="34" charset="0"/>
              </a:rPr>
              <a:t>Premise 1: Multi-gene signature for breast cancer is predictive of survival outcome. (true)</a:t>
            </a:r>
            <a:endParaRPr lang="en-SG" dirty="0">
              <a:ea typeface="Arial" panose="020B0604020202020204" pitchFamily="34" charset="0"/>
            </a:endParaRPr>
          </a:p>
          <a:p>
            <a:pPr>
              <a:spcAft>
                <a:spcPts val="0"/>
              </a:spcAft>
            </a:pPr>
            <a:r>
              <a:rPr lang="en-SG" dirty="0">
                <a:solidFill>
                  <a:srgbClr val="4472C4"/>
                </a:solidFill>
                <a:ea typeface="Arial" panose="020B0604020202020204" pitchFamily="34" charset="0"/>
              </a:rPr>
              <a:t>Premise 2: Multigene for social defeat is predictive of survival outcome. (true)</a:t>
            </a:r>
          </a:p>
          <a:p>
            <a:r>
              <a:rPr lang="en-SG" dirty="0">
                <a:solidFill>
                  <a:srgbClr val="FF0000"/>
                </a:solidFill>
                <a:ea typeface="Arial" panose="020B0604020202020204" pitchFamily="34" charset="0"/>
              </a:rPr>
              <a:t>Therefore, social defeat signatures are breast cancer signatures. (false)</a:t>
            </a:r>
            <a:r>
              <a:rPr lang="en-SG" dirty="0"/>
              <a:t> </a:t>
            </a:r>
            <a:endParaRPr lang="en-SG" dirty="0">
              <a:ea typeface="Arial" panose="020B0604020202020204" pitchFamily="34" charset="0"/>
            </a:endParaRPr>
          </a:p>
          <a:p>
            <a:pPr>
              <a:spcAft>
                <a:spcPts val="0"/>
              </a:spcAft>
            </a:pPr>
            <a:r>
              <a:rPr lang="en-SG" dirty="0">
                <a:ea typeface="Arial" panose="020B0604020202020204" pitchFamily="34" charset="0"/>
              </a:rPr>
              <a:t>The conclusion reached is </a:t>
            </a:r>
            <a:r>
              <a:rPr lang="en-SG" b="1" dirty="0">
                <a:ea typeface="Arial" panose="020B0604020202020204" pitchFamily="34" charset="0"/>
              </a:rPr>
              <a:t>incorrect.</a:t>
            </a:r>
            <a:r>
              <a:rPr lang="en-SG" dirty="0">
                <a:ea typeface="Arial" panose="020B0604020202020204" pitchFamily="34" charset="0"/>
              </a:rPr>
              <a:t> </a:t>
            </a:r>
            <a:r>
              <a:rPr lang="en-SG" b="1" dirty="0">
                <a:ea typeface="Arial" panose="020B0604020202020204" pitchFamily="34" charset="0"/>
              </a:rPr>
              <a:t>This is because other explanations exists</a:t>
            </a:r>
            <a:r>
              <a:rPr lang="en-SG" dirty="0">
                <a:ea typeface="Arial" panose="020B0604020202020204" pitchFamily="34" charset="0"/>
              </a:rPr>
              <a:t>. And that has to do with the presence of </a:t>
            </a:r>
            <a:r>
              <a:rPr lang="en-SG" b="1" dirty="0">
                <a:ea typeface="Arial" panose="020B0604020202020204" pitchFamily="34" charset="0"/>
              </a:rPr>
              <a:t>confounders</a:t>
            </a:r>
            <a:r>
              <a:rPr lang="en-SG" dirty="0">
                <a:ea typeface="Arial" panose="020B0604020202020204" pitchFamily="34" charset="0"/>
              </a:rPr>
              <a:t> and widespread </a:t>
            </a:r>
            <a:r>
              <a:rPr lang="en-SG" b="1" dirty="0">
                <a:ea typeface="Arial" panose="020B0604020202020204" pitchFamily="34" charset="0"/>
              </a:rPr>
              <a:t>genome instability effects</a:t>
            </a:r>
            <a:r>
              <a:rPr lang="en-SG" dirty="0">
                <a:ea typeface="Arial" panose="020B0604020202020204" pitchFamily="34" charset="0"/>
              </a:rPr>
              <a:t> observed in cancer.</a:t>
            </a:r>
            <a:r>
              <a:rPr lang="en-SG" dirty="0"/>
              <a:t> </a:t>
            </a:r>
            <a:endParaRPr lang="en-US" dirty="0"/>
          </a:p>
        </p:txBody>
      </p:sp>
      <p:sp>
        <p:nvSpPr>
          <p:cNvPr id="8" name="Content Placeholder 4">
            <a:extLst>
              <a:ext uri="{FF2B5EF4-FFF2-40B4-BE49-F238E27FC236}">
                <a16:creationId xmlns:a16="http://schemas.microsoft.com/office/drawing/2014/main" id="{B544919B-6234-5F40-8CE1-00F41BB48C8F}"/>
              </a:ext>
            </a:extLst>
          </p:cNvPr>
          <p:cNvSpPr txBox="1">
            <a:spLocks/>
          </p:cNvSpPr>
          <p:nvPr/>
        </p:nvSpPr>
        <p:spPr>
          <a:xfrm>
            <a:off x="5720526" y="4493563"/>
            <a:ext cx="5061356" cy="1807501"/>
          </a:xfrm>
          <a:prstGeom prst="rect">
            <a:avLst/>
          </a:prstGeom>
        </p:spPr>
        <p:style>
          <a:lnRef idx="1">
            <a:schemeClr val="dk1"/>
          </a:lnRef>
          <a:fillRef idx="2">
            <a:schemeClr val="dk1"/>
          </a:fillRef>
          <a:effectRef idx="1">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dirty="0"/>
              <a:t>Abduction</a:t>
            </a:r>
          </a:p>
          <a:p>
            <a:pPr marL="280988" lvl="1"/>
            <a:r>
              <a:rPr lang="en-US" dirty="0"/>
              <a:t>All men are mortal.</a:t>
            </a:r>
          </a:p>
          <a:p>
            <a:pPr marL="280988" lvl="1"/>
            <a:r>
              <a:rPr lang="en-US" dirty="0"/>
              <a:t>Socrates is mortal.</a:t>
            </a:r>
          </a:p>
          <a:p>
            <a:pPr marL="280988" lvl="1">
              <a:buFont typeface="Symbol" panose="05050102010706020507" pitchFamily="18" charset="2"/>
              <a:buChar char="Þ"/>
            </a:pPr>
            <a:r>
              <a:rPr lang="en-US" dirty="0"/>
              <a:t>Socrates is a man, </a:t>
            </a:r>
            <a:r>
              <a:rPr lang="en-US" sz="1200" dirty="0">
                <a:solidFill>
                  <a:srgbClr val="FF0000"/>
                </a:solidFill>
              </a:rPr>
              <a:t>provided there is no other explanation of Socrates’ mortality</a:t>
            </a:r>
          </a:p>
          <a:p>
            <a:endParaRPr lang="en-US" dirty="0"/>
          </a:p>
        </p:txBody>
      </p:sp>
    </p:spTree>
    <p:custDataLst>
      <p:tags r:id="rId1"/>
    </p:custDataLst>
    <p:extLst>
      <p:ext uri="{BB962C8B-B14F-4D97-AF65-F5344CB8AC3E}">
        <p14:creationId xmlns:p14="http://schemas.microsoft.com/office/powerpoint/2010/main" val="2389000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Reasoning</a:t>
            </a:r>
          </a:p>
        </p:txBody>
      </p:sp>
      <p:sp>
        <p:nvSpPr>
          <p:cNvPr id="9" name="Round Same Side Corner Rectangle 8"/>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ound Same Side Corner Rectangle 9"/>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ound Same Side Corner Rectangle 10"/>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Content Placeholder 3"/>
          <p:cNvSpPr>
            <a:spLocks noGrp="1"/>
          </p:cNvSpPr>
          <p:nvPr>
            <p:ph sz="half" idx="4294967295"/>
          </p:nvPr>
        </p:nvSpPr>
        <p:spPr>
          <a:xfrm>
            <a:off x="8271302" y="3869183"/>
            <a:ext cx="3135680" cy="2057400"/>
          </a:xfrm>
          <a:noFill/>
          <a:ln>
            <a:noFill/>
          </a:ln>
          <a:effectLst/>
        </p:spPr>
        <p:style>
          <a:lnRef idx="1">
            <a:schemeClr val="accent1"/>
          </a:lnRef>
          <a:fillRef idx="2">
            <a:schemeClr val="accent1"/>
          </a:fillRef>
          <a:effectRef idx="1">
            <a:schemeClr val="accent1"/>
          </a:effectRef>
          <a:fontRef idx="minor">
            <a:schemeClr val="dk1"/>
          </a:fontRef>
        </p:style>
        <p:txBody>
          <a:bodyPr>
            <a:normAutofit/>
          </a:bodyPr>
          <a:lstStyle/>
          <a:p>
            <a:pPr marL="0" indent="0" algn="ctr">
              <a:buNone/>
            </a:pPr>
            <a:r>
              <a:rPr lang="en-US" sz="2000" b="1" dirty="0">
                <a:solidFill>
                  <a:schemeClr val="bg1"/>
                </a:solidFill>
              </a:rPr>
              <a:t>Deduction</a:t>
            </a:r>
          </a:p>
          <a:p>
            <a:pPr marL="57150" indent="0" algn="ctr">
              <a:buNone/>
            </a:pPr>
            <a:r>
              <a:rPr lang="en-US" sz="2000" dirty="0">
                <a:solidFill>
                  <a:schemeClr val="bg1"/>
                </a:solidFill>
              </a:rPr>
              <a:t>All men are mortal.</a:t>
            </a:r>
          </a:p>
          <a:p>
            <a:pPr marL="57150" indent="0" algn="ctr">
              <a:buNone/>
            </a:pPr>
            <a:r>
              <a:rPr lang="en-US" sz="2000" dirty="0">
                <a:solidFill>
                  <a:schemeClr val="bg1"/>
                </a:solidFill>
              </a:rPr>
              <a:t>Socrates is a man.</a:t>
            </a:r>
          </a:p>
          <a:p>
            <a:pPr marL="57150" indent="0" algn="ctr">
              <a:buNone/>
            </a:pPr>
            <a:r>
              <a:rPr lang="en-US" sz="2000" dirty="0">
                <a:solidFill>
                  <a:schemeClr val="bg1"/>
                </a:solidFill>
              </a:rPr>
              <a:t>Socrates is mortal.</a:t>
            </a:r>
          </a:p>
        </p:txBody>
      </p:sp>
      <p:sp>
        <p:nvSpPr>
          <p:cNvPr id="5" name="Content Placeholder 4"/>
          <p:cNvSpPr>
            <a:spLocks noGrp="1"/>
          </p:cNvSpPr>
          <p:nvPr>
            <p:ph sz="half" idx="4294967295"/>
          </p:nvPr>
        </p:nvSpPr>
        <p:spPr>
          <a:xfrm>
            <a:off x="4574695" y="3869183"/>
            <a:ext cx="3135680" cy="2209800"/>
          </a:xfrm>
          <a:noFill/>
          <a:ln>
            <a:noFill/>
          </a:ln>
          <a:effectLst/>
        </p:spPr>
        <p:style>
          <a:lnRef idx="1">
            <a:schemeClr val="dk1"/>
          </a:lnRef>
          <a:fillRef idx="2">
            <a:schemeClr val="dk1"/>
          </a:fillRef>
          <a:effectRef idx="1">
            <a:schemeClr val="dk1"/>
          </a:effectRef>
          <a:fontRef idx="minor">
            <a:schemeClr val="dk1"/>
          </a:fontRef>
        </p:style>
        <p:txBody>
          <a:bodyPr>
            <a:normAutofit fontScale="85000" lnSpcReduction="10000"/>
          </a:bodyPr>
          <a:lstStyle/>
          <a:p>
            <a:pPr marL="0" indent="0" algn="ctr">
              <a:lnSpc>
                <a:spcPct val="110000"/>
              </a:lnSpc>
              <a:buNone/>
            </a:pPr>
            <a:r>
              <a:rPr lang="en-US" sz="2200" b="1" dirty="0">
                <a:solidFill>
                  <a:schemeClr val="bg1"/>
                </a:solidFill>
              </a:rPr>
              <a:t>Abduction</a:t>
            </a:r>
          </a:p>
          <a:p>
            <a:pPr marL="57150" indent="0" algn="ctr">
              <a:lnSpc>
                <a:spcPct val="110000"/>
              </a:lnSpc>
              <a:buNone/>
            </a:pPr>
            <a:r>
              <a:rPr lang="en-US" sz="2000" dirty="0">
                <a:solidFill>
                  <a:schemeClr val="bg1"/>
                </a:solidFill>
              </a:rPr>
              <a:t>All men are mortal.</a:t>
            </a:r>
          </a:p>
          <a:p>
            <a:pPr marL="57150" indent="0" algn="ctr">
              <a:lnSpc>
                <a:spcPct val="110000"/>
              </a:lnSpc>
              <a:buNone/>
            </a:pPr>
            <a:r>
              <a:rPr lang="en-US" sz="2000" dirty="0">
                <a:solidFill>
                  <a:schemeClr val="bg1"/>
                </a:solidFill>
              </a:rPr>
              <a:t>Socrates is mortal.</a:t>
            </a:r>
          </a:p>
          <a:p>
            <a:pPr marL="57150" indent="0" algn="ctr">
              <a:lnSpc>
                <a:spcPct val="110000"/>
              </a:lnSpc>
              <a:buNone/>
            </a:pPr>
            <a:r>
              <a:rPr lang="en-US" sz="2000" kern="0" dirty="0">
                <a:solidFill>
                  <a:schemeClr val="bg1"/>
                </a:solidFill>
              </a:rPr>
              <a:t>Socrates is a man </a:t>
            </a:r>
            <a:r>
              <a:rPr lang="en-US" sz="2200" kern="0" dirty="0">
                <a:solidFill>
                  <a:srgbClr val="F19400"/>
                </a:solidFill>
              </a:rPr>
              <a:t>(provided there is no other explanation of Socrates’ mortality).</a:t>
            </a:r>
          </a:p>
        </p:txBody>
      </p:sp>
      <p:sp>
        <p:nvSpPr>
          <p:cNvPr id="6"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r>
              <a:rPr lang="en-US" sz="2000" kern="0" dirty="0">
                <a:solidFill>
                  <a:schemeClr val="bg1"/>
                </a:solidFill>
              </a:rPr>
              <a:t>Induction</a:t>
            </a:r>
          </a:p>
          <a:p>
            <a:pPr marL="0" indent="0" algn="ctr">
              <a:buNone/>
            </a:pPr>
            <a:r>
              <a:rPr lang="en-US" sz="2000" b="0" kern="0" dirty="0">
                <a:solidFill>
                  <a:schemeClr val="bg1"/>
                </a:solidFill>
              </a:rPr>
              <a:t>Socrates is a man.</a:t>
            </a:r>
          </a:p>
          <a:p>
            <a:pPr marL="0" indent="0" algn="ctr">
              <a:buNone/>
            </a:pPr>
            <a:r>
              <a:rPr lang="en-US" sz="2000" b="0" kern="0" dirty="0">
                <a:solidFill>
                  <a:schemeClr val="bg1"/>
                </a:solidFill>
              </a:rPr>
              <a:t>Socrates is mortal.</a:t>
            </a:r>
          </a:p>
          <a:p>
            <a:pPr marL="0" indent="0" algn="ctr">
              <a:buNone/>
            </a:pPr>
            <a:r>
              <a:rPr lang="en-US" sz="2000" b="0" kern="0" dirty="0">
                <a:solidFill>
                  <a:schemeClr val="bg1"/>
                </a:solidFill>
              </a:rPr>
              <a:t>All men are mortal </a:t>
            </a:r>
            <a:r>
              <a:rPr lang="en-US" sz="2000" b="0" kern="0" dirty="0">
                <a:solidFill>
                  <a:srgbClr val="F19400"/>
                </a:solidFill>
              </a:rPr>
              <a:t>(provided there is no counter example).</a:t>
            </a:r>
          </a:p>
        </p:txBody>
      </p:sp>
      <p:sp>
        <p:nvSpPr>
          <p:cNvPr id="3" name="Rectangle 2"/>
          <p:cNvSpPr/>
          <p:nvPr/>
        </p:nvSpPr>
        <p:spPr>
          <a:xfrm>
            <a:off x="2162674"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p>
        </p:txBody>
      </p:sp>
      <p:sp>
        <p:nvSpPr>
          <p:cNvPr id="16" name="Rectangle 15"/>
          <p:cNvSpPr/>
          <p:nvPr/>
        </p:nvSpPr>
        <p:spPr>
          <a:xfrm>
            <a:off x="5828138"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p>
        </p:txBody>
      </p:sp>
      <p:sp>
        <p:nvSpPr>
          <p:cNvPr id="17" name="Rectangle 16"/>
          <p:cNvSpPr/>
          <p:nvPr/>
        </p:nvSpPr>
        <p:spPr>
          <a:xfrm>
            <a:off x="9571279"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a:t>
            </a:r>
          </a:p>
        </p:txBody>
      </p:sp>
      <p:sp>
        <p:nvSpPr>
          <p:cNvPr id="7" name="TextBox 6">
            <a:extLst>
              <a:ext uri="{FF2B5EF4-FFF2-40B4-BE49-F238E27FC236}">
                <a16:creationId xmlns:a16="http://schemas.microsoft.com/office/drawing/2014/main" id="{E17AAA53-C49B-4145-9E85-B6AD0B037682}"/>
              </a:ext>
            </a:extLst>
          </p:cNvPr>
          <p:cNvSpPr txBox="1"/>
          <p:nvPr/>
        </p:nvSpPr>
        <p:spPr>
          <a:xfrm>
            <a:off x="878088" y="1490474"/>
            <a:ext cx="10528893" cy="830997"/>
          </a:xfrm>
          <a:prstGeom prst="rect">
            <a:avLst/>
          </a:prstGeom>
          <a:noFill/>
        </p:spPr>
        <p:txBody>
          <a:bodyPr wrap="square" rtlCol="0">
            <a:spAutoFit/>
          </a:bodyPr>
          <a:lstStyle/>
          <a:p>
            <a:pPr algn="ctr"/>
            <a:r>
              <a:rPr lang="en-US" sz="2400" dirty="0"/>
              <a:t>While deduction is the strongest form of reasoning, induction and abduction can also be powerful when the addition criteria is fulfilled.</a:t>
            </a:r>
          </a:p>
        </p:txBody>
      </p:sp>
      <p:cxnSp>
        <p:nvCxnSpPr>
          <p:cNvPr id="14" name="Straight Connector 13"/>
          <p:cNvCxnSpPr/>
          <p:nvPr/>
        </p:nvCxnSpPr>
        <p:spPr>
          <a:xfrm>
            <a:off x="15240" y="6144971"/>
            <a:ext cx="1216152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6081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protein structur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0276" y="1863480"/>
            <a:ext cx="2936221" cy="267573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ca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4694" y="2159980"/>
            <a:ext cx="3089146" cy="1834401"/>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mage result for gene"/>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76693" y="1773226"/>
            <a:ext cx="3137076" cy="313568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US" dirty="0"/>
              <a:t>Which of the following are examples of each reasoning type?</a:t>
            </a:r>
          </a:p>
        </p:txBody>
      </p:sp>
      <p:sp>
        <p:nvSpPr>
          <p:cNvPr id="4" name="Round Same Side Corner Rectangle 3"/>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ound Same Side Corner Rectangle 4"/>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ound Same Side Corner Rectangle 5"/>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Content Placeholder 3"/>
          <p:cNvSpPr txBox="1">
            <a:spLocks/>
          </p:cNvSpPr>
          <p:nvPr/>
        </p:nvSpPr>
        <p:spPr>
          <a:xfrm>
            <a:off x="8271302" y="3869183"/>
            <a:ext cx="3135680" cy="2057400"/>
          </a:xfrm>
          <a:prstGeom prst="rect">
            <a:avLst/>
          </a:prstGeom>
          <a:noFill/>
          <a:ln w="9525" cap="flat" cmpd="sng" algn="ctr">
            <a:noFill/>
            <a:prstDash val="solid"/>
          </a:ln>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Font typeface="Arial"/>
              <a:buNone/>
            </a:pPr>
            <a:endParaRPr lang="en-US" sz="2000" b="1" dirty="0">
              <a:solidFill>
                <a:schemeClr val="bg1"/>
              </a:solidFill>
            </a:endParaRPr>
          </a:p>
          <a:p>
            <a:pPr marL="57150" indent="0" algn="ctr">
              <a:buNone/>
            </a:pPr>
            <a:r>
              <a:rPr lang="en-US" sz="2000" dirty="0">
                <a:solidFill>
                  <a:schemeClr val="bg1"/>
                </a:solidFill>
              </a:rPr>
              <a:t>A class of proteins, C, performs function X. Protein Z is a member of C, so protein Z must therefore perform function X.</a:t>
            </a:r>
          </a:p>
        </p:txBody>
      </p:sp>
      <p:sp>
        <p:nvSpPr>
          <p:cNvPr id="9" name="Content Placeholder 4"/>
          <p:cNvSpPr txBox="1">
            <a:spLocks/>
          </p:cNvSpPr>
          <p:nvPr/>
        </p:nvSpPr>
        <p:spPr>
          <a:xfrm>
            <a:off x="4574695" y="3869183"/>
            <a:ext cx="3135680" cy="2209800"/>
          </a:xfrm>
          <a:prstGeom prst="rect">
            <a:avLst/>
          </a:prstGeom>
          <a:noFill/>
          <a:ln w="9525" cap="flat" cmpd="sng" algn="ctr">
            <a:noFill/>
            <a:prstDash val="solid"/>
          </a:ln>
          <a:effectLst/>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lnSpc>
                <a:spcPct val="110000"/>
              </a:lnSpc>
              <a:buFont typeface="Arial"/>
              <a:buNone/>
            </a:pPr>
            <a:endParaRPr lang="en-US" sz="2200" b="1" dirty="0">
              <a:solidFill>
                <a:schemeClr val="bg1"/>
              </a:solidFill>
            </a:endParaRPr>
          </a:p>
          <a:p>
            <a:pPr marL="57150" indent="0" algn="ctr">
              <a:lnSpc>
                <a:spcPct val="110000"/>
              </a:lnSpc>
              <a:buNone/>
            </a:pPr>
            <a:r>
              <a:rPr lang="en-US" sz="2000" dirty="0">
                <a:solidFill>
                  <a:schemeClr val="bg1"/>
                </a:solidFill>
              </a:rPr>
              <a:t>An apple is red, a car is red, so therefore a apple is a car.</a:t>
            </a:r>
          </a:p>
        </p:txBody>
      </p:sp>
      <p:sp>
        <p:nvSpPr>
          <p:cNvPr id="10"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endParaRPr lang="en-US" sz="2000" kern="0" dirty="0">
              <a:solidFill>
                <a:schemeClr val="bg1"/>
              </a:solidFill>
            </a:endParaRPr>
          </a:p>
          <a:p>
            <a:pPr marL="0" indent="0" algn="ctr">
              <a:buNone/>
            </a:pPr>
            <a:r>
              <a:rPr lang="en-US" sz="2000" b="0" kern="0" dirty="0">
                <a:solidFill>
                  <a:schemeClr val="bg1"/>
                </a:solidFill>
              </a:rPr>
              <a:t>Gene A performs function X; Gene B is sequentially similar to Gene A. Therefore, Gene B also performs function X. </a:t>
            </a:r>
          </a:p>
        </p:txBody>
      </p:sp>
      <p:cxnSp>
        <p:nvCxnSpPr>
          <p:cNvPr id="13" name="Straight Connector 12"/>
          <p:cNvCxnSpPr/>
          <p:nvPr/>
        </p:nvCxnSpPr>
        <p:spPr>
          <a:xfrm>
            <a:off x="15240" y="6144971"/>
            <a:ext cx="1216152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8983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protein structur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1301" y="1658403"/>
            <a:ext cx="3135680" cy="28575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ca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160" y="2159980"/>
            <a:ext cx="3135680" cy="1834401"/>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mage result for gene"/>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76693" y="1658403"/>
            <a:ext cx="3137076" cy="313568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US" dirty="0"/>
              <a:t>Which of the following are examples of each reasoning type?</a:t>
            </a:r>
          </a:p>
        </p:txBody>
      </p:sp>
      <p:sp>
        <p:nvSpPr>
          <p:cNvPr id="4" name="Round Same Side Corner Rectangle 3"/>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ound Same Side Corner Rectangle 4"/>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ound Same Side Corner Rectangle 5"/>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Content Placeholder 3"/>
          <p:cNvSpPr txBox="1">
            <a:spLocks/>
          </p:cNvSpPr>
          <p:nvPr/>
        </p:nvSpPr>
        <p:spPr>
          <a:xfrm>
            <a:off x="8271302" y="3869183"/>
            <a:ext cx="3135680" cy="2057400"/>
          </a:xfrm>
          <a:prstGeom prst="rect">
            <a:avLst/>
          </a:prstGeom>
          <a:noFill/>
          <a:ln w="9525" cap="flat" cmpd="sng" algn="ctr">
            <a:noFill/>
            <a:prstDash val="solid"/>
          </a:ln>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Font typeface="Arial"/>
              <a:buNone/>
            </a:pPr>
            <a:r>
              <a:rPr lang="en-US" sz="2000" b="1" dirty="0">
                <a:solidFill>
                  <a:schemeClr val="bg1"/>
                </a:solidFill>
              </a:rPr>
              <a:t>Deduction</a:t>
            </a:r>
          </a:p>
          <a:p>
            <a:pPr marL="57150" indent="0" algn="ctr">
              <a:buNone/>
            </a:pPr>
            <a:r>
              <a:rPr lang="en-US" sz="2000" dirty="0">
                <a:solidFill>
                  <a:schemeClr val="bg1"/>
                </a:solidFill>
              </a:rPr>
              <a:t>A class of proteins, C, performs function X. Protein Z is a member of C, so protein Z must therefore perform function X.</a:t>
            </a:r>
          </a:p>
        </p:txBody>
      </p:sp>
      <p:sp>
        <p:nvSpPr>
          <p:cNvPr id="9" name="Content Placeholder 4"/>
          <p:cNvSpPr txBox="1">
            <a:spLocks/>
          </p:cNvSpPr>
          <p:nvPr/>
        </p:nvSpPr>
        <p:spPr>
          <a:xfrm>
            <a:off x="4574695" y="3869183"/>
            <a:ext cx="3135680" cy="2209800"/>
          </a:xfrm>
          <a:prstGeom prst="rect">
            <a:avLst/>
          </a:prstGeom>
          <a:noFill/>
          <a:ln w="9525" cap="flat" cmpd="sng" algn="ctr">
            <a:noFill/>
            <a:prstDash val="solid"/>
          </a:ln>
          <a:effectLst/>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lnSpc>
                <a:spcPct val="110000"/>
              </a:lnSpc>
              <a:buFont typeface="Arial"/>
              <a:buNone/>
            </a:pPr>
            <a:r>
              <a:rPr lang="en-US" sz="2200" b="1" dirty="0">
                <a:solidFill>
                  <a:schemeClr val="bg1"/>
                </a:solidFill>
              </a:rPr>
              <a:t>Abduction</a:t>
            </a:r>
          </a:p>
          <a:p>
            <a:pPr marL="57150" indent="0" algn="ctr">
              <a:lnSpc>
                <a:spcPct val="110000"/>
              </a:lnSpc>
              <a:buNone/>
            </a:pPr>
            <a:r>
              <a:rPr lang="en-US" sz="2000" dirty="0">
                <a:solidFill>
                  <a:schemeClr val="bg1"/>
                </a:solidFill>
              </a:rPr>
              <a:t>An apple is red, a car is red, so therefore a apple is a car.</a:t>
            </a:r>
          </a:p>
        </p:txBody>
      </p:sp>
      <p:sp>
        <p:nvSpPr>
          <p:cNvPr id="10"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r>
              <a:rPr lang="en-US" sz="2000" kern="0" dirty="0">
                <a:solidFill>
                  <a:schemeClr val="bg1"/>
                </a:solidFill>
              </a:rPr>
              <a:t>Induction</a:t>
            </a:r>
          </a:p>
          <a:p>
            <a:pPr marL="0" indent="0" algn="ctr">
              <a:buNone/>
            </a:pPr>
            <a:r>
              <a:rPr lang="en-US" sz="2000" b="0" kern="0" dirty="0">
                <a:solidFill>
                  <a:schemeClr val="bg1"/>
                </a:solidFill>
              </a:rPr>
              <a:t>Gene A performs function X; Gene B is sequentially similar to Gene A. Therefore, Gene B also performs function X. </a:t>
            </a:r>
          </a:p>
        </p:txBody>
      </p:sp>
      <p:cxnSp>
        <p:nvCxnSpPr>
          <p:cNvPr id="13" name="Straight Connector 12"/>
          <p:cNvCxnSpPr/>
          <p:nvPr/>
        </p:nvCxnSpPr>
        <p:spPr>
          <a:xfrm>
            <a:off x="15240" y="6144971"/>
            <a:ext cx="1216152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822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grpSp>
        <p:nvGrpSpPr>
          <p:cNvPr id="21" name="Group 20"/>
          <p:cNvGrpSpPr/>
          <p:nvPr/>
        </p:nvGrpSpPr>
        <p:grpSpPr>
          <a:xfrm>
            <a:off x="0" y="1436915"/>
            <a:ext cx="12161520" cy="5104562"/>
            <a:chOff x="0" y="1436915"/>
            <a:chExt cx="12161520" cy="2994408"/>
          </a:xfrm>
        </p:grpSpPr>
        <p:cxnSp>
          <p:nvCxnSpPr>
            <p:cNvPr id="22" name="Straight Connector 21"/>
            <p:cNvCxnSpPr/>
            <p:nvPr/>
          </p:nvCxnSpPr>
          <p:spPr>
            <a:xfrm>
              <a:off x="0" y="1727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0" y="1879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0" y="2032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0" y="2184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0" y="2337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0" y="35562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0" y="37086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0" y="38610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0" y="40134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0" y="4165879"/>
              <a:ext cx="12161520"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27775866-413C-6545-BD24-CA953B0E6969}"/>
                </a:ext>
              </a:extLst>
            </p:cNvPr>
            <p:cNvSpPr txBox="1">
              <a:spLocks/>
            </p:cNvSpPr>
            <p:nvPr/>
          </p:nvSpPr>
          <p:spPr>
            <a:xfrm>
              <a:off x="609600" y="1436915"/>
              <a:ext cx="10972800" cy="2994408"/>
            </a:xfrm>
            <a:prstGeom prst="rect">
              <a:avLst/>
            </a:prstGeom>
            <a:solidFill>
              <a:srgbClr val="0074AF"/>
            </a:solid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SG" sz="2400" dirty="0"/>
            </a:p>
          </p:txBody>
        </p:sp>
        <p:sp>
          <p:nvSpPr>
            <p:cNvPr id="33" name="Content Placeholder 2">
              <a:extLst>
                <a:ext uri="{FF2B5EF4-FFF2-40B4-BE49-F238E27FC236}">
                  <a16:creationId xmlns:a16="http://schemas.microsoft.com/office/drawing/2014/main" id="{27775866-413C-6545-BD24-CA953B0E6969}"/>
                </a:ext>
              </a:extLst>
            </p:cNvPr>
            <p:cNvSpPr txBox="1">
              <a:spLocks/>
            </p:cNvSpPr>
            <p:nvPr/>
          </p:nvSpPr>
          <p:spPr>
            <a:xfrm>
              <a:off x="763675" y="1531227"/>
              <a:ext cx="10661302" cy="2811679"/>
            </a:xfrm>
            <a:prstGeom prst="rect">
              <a:avLst/>
            </a:prstGeom>
            <a:solidFill>
              <a:schemeClr val="bg1"/>
            </a:solidFill>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tabLst>
                  <a:tab pos="1019175" algn="l"/>
                </a:tabLst>
              </a:pPr>
              <a:endParaRPr lang="en-SG" sz="2400" dirty="0">
                <a:ea typeface="Times New Roman" panose="02020603050405020304" pitchFamily="18" charset="0"/>
              </a:endParaRPr>
            </a:p>
          </p:txBody>
        </p:sp>
      </p:grpSp>
      <p:sp>
        <p:nvSpPr>
          <p:cNvPr id="34" name="Content Placeholder 2"/>
          <p:cNvSpPr txBox="1">
            <a:spLocks/>
          </p:cNvSpPr>
          <p:nvPr/>
        </p:nvSpPr>
        <p:spPr>
          <a:xfrm>
            <a:off x="763674" y="1600201"/>
            <a:ext cx="10661303" cy="4809828"/>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Deduction: </a:t>
            </a:r>
          </a:p>
          <a:p>
            <a:pPr lvl="1"/>
            <a:r>
              <a:rPr lang="en-US"/>
              <a:t>All the beans from this bag are white. </a:t>
            </a:r>
          </a:p>
          <a:p>
            <a:pPr lvl="1"/>
            <a:r>
              <a:rPr lang="en-US"/>
              <a:t>These beans are from this bag: </a:t>
            </a:r>
          </a:p>
          <a:p>
            <a:pPr lvl="1"/>
            <a:r>
              <a:rPr lang="en-US"/>
              <a:t>Therefore These beans are white. </a:t>
            </a:r>
          </a:p>
          <a:p>
            <a:endParaRPr lang="en-US"/>
          </a:p>
          <a:p>
            <a:r>
              <a:rPr lang="en-US"/>
              <a:t>Induction: </a:t>
            </a:r>
          </a:p>
          <a:p>
            <a:pPr lvl="1"/>
            <a:r>
              <a:rPr lang="en-US"/>
              <a:t>These beans are from this bag. </a:t>
            </a:r>
          </a:p>
          <a:p>
            <a:pPr lvl="1"/>
            <a:r>
              <a:rPr lang="en-US"/>
              <a:t>These beans are white.</a:t>
            </a:r>
          </a:p>
          <a:p>
            <a:pPr lvl="1"/>
            <a:r>
              <a:rPr lang="en-US"/>
              <a:t>Therefore All the beans from this bag are white. </a:t>
            </a:r>
            <a:br>
              <a:rPr lang="en-US"/>
            </a:br>
            <a:endParaRPr lang="en-US"/>
          </a:p>
          <a:p>
            <a:r>
              <a:rPr lang="en-US"/>
              <a:t>Abduction: </a:t>
            </a:r>
          </a:p>
          <a:p>
            <a:pPr lvl="1"/>
            <a:r>
              <a:rPr lang="en-US"/>
              <a:t>All the beans from this bag are white. </a:t>
            </a:r>
          </a:p>
          <a:p>
            <a:pPr lvl="1"/>
            <a:r>
              <a:rPr lang="en-US"/>
              <a:t>These beans are white.</a:t>
            </a:r>
          </a:p>
          <a:p>
            <a:pPr lvl="1"/>
            <a:r>
              <a:rPr lang="en-US"/>
              <a:t>Therefore These beans are from this bag. </a:t>
            </a:r>
          </a:p>
          <a:p>
            <a:endParaRPr lang="en-US"/>
          </a:p>
          <a:p>
            <a:endParaRPr lang="en-US" dirty="0"/>
          </a:p>
        </p:txBody>
      </p:sp>
      <p:sp>
        <p:nvSpPr>
          <p:cNvPr id="35" name="TextBox 34">
            <a:extLst>
              <a:ext uri="{FF2B5EF4-FFF2-40B4-BE49-F238E27FC236}">
                <a16:creationId xmlns:a16="http://schemas.microsoft.com/office/drawing/2014/main" id="{D2FC1BDB-C8BF-4844-8B4D-383349C41ABC}"/>
              </a:ext>
            </a:extLst>
          </p:cNvPr>
          <p:cNvSpPr txBox="1"/>
          <p:nvPr/>
        </p:nvSpPr>
        <p:spPr>
          <a:xfrm>
            <a:off x="6852976" y="2125369"/>
            <a:ext cx="4572000" cy="646331"/>
          </a:xfrm>
          <a:prstGeom prst="rect">
            <a:avLst/>
          </a:prstGeom>
          <a:noFill/>
        </p:spPr>
        <p:txBody>
          <a:bodyPr wrap="square" rtlCol="0">
            <a:spAutoFit/>
          </a:bodyPr>
          <a:lstStyle/>
          <a:p>
            <a:r>
              <a:rPr lang="en-US" dirty="0"/>
              <a:t>Is the conclusion always true when the premises are true?</a:t>
            </a:r>
          </a:p>
        </p:txBody>
      </p:sp>
      <p:sp>
        <p:nvSpPr>
          <p:cNvPr id="36" name="TextBox 35">
            <a:extLst>
              <a:ext uri="{FF2B5EF4-FFF2-40B4-BE49-F238E27FC236}">
                <a16:creationId xmlns:a16="http://schemas.microsoft.com/office/drawing/2014/main" id="{965D0EBB-0DAF-444D-87D5-1A92E1157E5F}"/>
              </a:ext>
            </a:extLst>
          </p:cNvPr>
          <p:cNvSpPr txBox="1"/>
          <p:nvPr/>
        </p:nvSpPr>
        <p:spPr>
          <a:xfrm>
            <a:off x="6852976" y="3687678"/>
            <a:ext cx="4572000" cy="646331"/>
          </a:xfrm>
          <a:prstGeom prst="rect">
            <a:avLst/>
          </a:prstGeom>
          <a:noFill/>
        </p:spPr>
        <p:txBody>
          <a:bodyPr wrap="square" rtlCol="0">
            <a:spAutoFit/>
          </a:bodyPr>
          <a:lstStyle/>
          <a:p>
            <a:r>
              <a:rPr lang="en-US" dirty="0"/>
              <a:t>Is the conclusion always true when the premises are true?</a:t>
            </a:r>
          </a:p>
        </p:txBody>
      </p:sp>
      <p:sp>
        <p:nvSpPr>
          <p:cNvPr id="37" name="TextBox 36">
            <a:extLst>
              <a:ext uri="{FF2B5EF4-FFF2-40B4-BE49-F238E27FC236}">
                <a16:creationId xmlns:a16="http://schemas.microsoft.com/office/drawing/2014/main" id="{DAD41680-831F-2B41-AD6E-22FFAE8CDDB2}"/>
              </a:ext>
            </a:extLst>
          </p:cNvPr>
          <p:cNvSpPr txBox="1"/>
          <p:nvPr/>
        </p:nvSpPr>
        <p:spPr>
          <a:xfrm>
            <a:off x="6852976" y="5208952"/>
            <a:ext cx="4572000" cy="646331"/>
          </a:xfrm>
          <a:prstGeom prst="rect">
            <a:avLst/>
          </a:prstGeom>
          <a:noFill/>
        </p:spPr>
        <p:txBody>
          <a:bodyPr wrap="square" rtlCol="0">
            <a:spAutoFit/>
          </a:bodyPr>
          <a:lstStyle/>
          <a:p>
            <a:r>
              <a:rPr lang="en-US" dirty="0"/>
              <a:t>Is the conclusion always true when the premises are true?</a:t>
            </a:r>
          </a:p>
        </p:txBody>
      </p:sp>
    </p:spTree>
    <p:custDataLst>
      <p:tags r:id="rId1"/>
    </p:custDataLst>
    <p:extLst>
      <p:ext uri="{BB962C8B-B14F-4D97-AF65-F5344CB8AC3E}">
        <p14:creationId xmlns:p14="http://schemas.microsoft.com/office/powerpoint/2010/main" val="3984179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949-A5B8-6F48-A125-D41D66A11A18}"/>
              </a:ext>
            </a:extLst>
          </p:cNvPr>
          <p:cNvSpPr>
            <a:spLocks noGrp="1"/>
          </p:cNvSpPr>
          <p:nvPr>
            <p:ph type="title"/>
          </p:nvPr>
        </p:nvSpPr>
        <p:spPr/>
        <p:txBody>
          <a:bodyPr/>
          <a:lstStyle/>
          <a:p>
            <a:r>
              <a:rPr lang="en-US" dirty="0"/>
              <a:t>Logic and prediction</a:t>
            </a:r>
          </a:p>
        </p:txBody>
      </p:sp>
      <p:sp>
        <p:nvSpPr>
          <p:cNvPr id="3" name="TextBox 2">
            <a:extLst>
              <a:ext uri="{FF2B5EF4-FFF2-40B4-BE49-F238E27FC236}">
                <a16:creationId xmlns:a16="http://schemas.microsoft.com/office/drawing/2014/main" id="{F4C9F38C-3D48-5B4F-8954-F1A7240D553F}"/>
              </a:ext>
            </a:extLst>
          </p:cNvPr>
          <p:cNvSpPr txBox="1"/>
          <p:nvPr/>
        </p:nvSpPr>
        <p:spPr>
          <a:xfrm>
            <a:off x="609600" y="1203158"/>
            <a:ext cx="6400800" cy="5355312"/>
          </a:xfrm>
          <a:prstGeom prst="rect">
            <a:avLst/>
          </a:prstGeom>
          <a:noFill/>
        </p:spPr>
        <p:txBody>
          <a:bodyPr wrap="square" rtlCol="0">
            <a:spAutoFit/>
          </a:bodyPr>
          <a:lstStyle/>
          <a:p>
            <a:r>
              <a:rPr lang="en-US" dirty="0"/>
              <a:t>You would have noticed by now that you may apply logical reasoning on biomarker prediction</a:t>
            </a:r>
          </a:p>
          <a:p>
            <a:endParaRPr lang="en-US" dirty="0"/>
          </a:p>
          <a:p>
            <a:r>
              <a:rPr lang="en-US" dirty="0"/>
              <a:t>And also on interpretation of statistical significance in the survival curve.</a:t>
            </a:r>
          </a:p>
          <a:p>
            <a:endParaRPr lang="en-US" dirty="0"/>
          </a:p>
          <a:p>
            <a:r>
              <a:rPr lang="en-US" dirty="0"/>
              <a:t>It is foolish to take a very superficial and naïve interpretation of whatever the computer program or statistical test returns you.</a:t>
            </a:r>
          </a:p>
          <a:p>
            <a:endParaRPr lang="en-US" dirty="0"/>
          </a:p>
          <a:p>
            <a:r>
              <a:rPr lang="en-US" dirty="0"/>
              <a:t>As a scientist you need to interpret data and findings very objectively and critically.</a:t>
            </a:r>
          </a:p>
          <a:p>
            <a:endParaRPr lang="en-US" dirty="0"/>
          </a:p>
          <a:p>
            <a:r>
              <a:rPr lang="en-US" dirty="0"/>
              <a:t>Bioinformatics should not be just about programming ---  (Bio) Computer Science is no more about programming than biology is about petri-dishes.</a:t>
            </a:r>
          </a:p>
          <a:p>
            <a:endParaRPr lang="en-US" dirty="0"/>
          </a:p>
          <a:p>
            <a:r>
              <a:rPr lang="en-US" dirty="0"/>
              <a:t>You have earlier seen that interpretations of findings may be misled by the presence of confounders. We will go on next to discuss what these are.</a:t>
            </a:r>
          </a:p>
        </p:txBody>
      </p:sp>
    </p:spTree>
    <p:extLst>
      <p:ext uri="{BB962C8B-B14F-4D97-AF65-F5344CB8AC3E}">
        <p14:creationId xmlns:p14="http://schemas.microsoft.com/office/powerpoint/2010/main" val="727469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What are Confounders?</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4170046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CE94CE25-7881-1C4E-B4E8-1377AD31E474}"/>
              </a:ext>
            </a:extLst>
          </p:cNvPr>
          <p:cNvSpPr>
            <a:spLocks noGrp="1"/>
          </p:cNvSpPr>
          <p:nvPr>
            <p:ph type="title"/>
          </p:nvPr>
        </p:nvSpPr>
        <p:spPr/>
        <p:txBody>
          <a:bodyPr/>
          <a:lstStyle/>
          <a:p>
            <a:r>
              <a:rPr lang="en-US" dirty="0"/>
              <a:t>A confounder is…</a:t>
            </a:r>
          </a:p>
        </p:txBody>
      </p:sp>
      <p:sp>
        <p:nvSpPr>
          <p:cNvPr id="3" name="Content Placeholder 2">
            <a:extLst>
              <a:ext uri="{FF2B5EF4-FFF2-40B4-BE49-F238E27FC236}">
                <a16:creationId xmlns:a16="http://schemas.microsoft.com/office/drawing/2014/main" id="{29ACE42F-AFD0-2D41-B769-13FDF7C1B34A}"/>
              </a:ext>
            </a:extLst>
          </p:cNvPr>
          <p:cNvSpPr>
            <a:spLocks noGrp="1"/>
          </p:cNvSpPr>
          <p:nvPr>
            <p:ph idx="4294967295"/>
          </p:nvPr>
        </p:nvSpPr>
        <p:spPr>
          <a:xfrm>
            <a:off x="609600" y="1600200"/>
            <a:ext cx="10972800" cy="4525963"/>
          </a:xfrm>
        </p:spPr>
        <p:txBody>
          <a:bodyPr>
            <a:normAutofit/>
          </a:bodyPr>
          <a:lstStyle/>
          <a:p>
            <a:r>
              <a:rPr lang="en-US" sz="2400" dirty="0"/>
              <a:t>A confounder is a variable </a:t>
            </a:r>
            <a:r>
              <a:rPr lang="en-SG" sz="2400" dirty="0"/>
              <a:t>that can create spurious associations. </a:t>
            </a:r>
          </a:p>
          <a:p>
            <a:pPr lvl="1"/>
            <a:r>
              <a:rPr lang="en-SG" sz="2400" dirty="0">
                <a:effectLst/>
              </a:rPr>
              <a:t>Let’s say you </a:t>
            </a:r>
            <a:r>
              <a:rPr lang="en-SG" sz="2400" dirty="0"/>
              <a:t>want to study whether eating sweets causes lung cancer. You only have smokers in your “eating sweets” category, and non-smokers in your “non-sweet eating” category, whether or not someone smokes then becomes a confounding variable (</a:t>
            </a:r>
            <a:r>
              <a:rPr lang="en-SG" sz="2400" b="1" dirty="0"/>
              <a:t>your study is likely to identify a spurious link between sweet eating and lung cancer</a:t>
            </a:r>
            <a:r>
              <a:rPr lang="en-SG" sz="2400" dirty="0"/>
              <a:t>).</a:t>
            </a:r>
          </a:p>
          <a:p>
            <a:pPr lvl="1"/>
            <a:endParaRPr lang="en-US" sz="2400" dirty="0"/>
          </a:p>
          <a:p>
            <a:r>
              <a:rPr lang="en-US" sz="2400" dirty="0"/>
              <a:t>A confounder is also referred to as a lurking variable in statistics.</a:t>
            </a:r>
          </a:p>
          <a:p>
            <a:endParaRPr lang="en-US" sz="2400" dirty="0"/>
          </a:p>
        </p:txBody>
      </p:sp>
    </p:spTree>
    <p:extLst>
      <p:ext uri="{BB962C8B-B14F-4D97-AF65-F5344CB8AC3E}">
        <p14:creationId xmlns:p14="http://schemas.microsoft.com/office/powerpoint/2010/main" val="1321633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F7EDD103-4104-ED41-BBD3-A89099E263DE}"/>
              </a:ext>
            </a:extLst>
          </p:cNvPr>
          <p:cNvSpPr>
            <a:spLocks noGrp="1"/>
          </p:cNvSpPr>
          <p:nvPr>
            <p:ph type="title"/>
          </p:nvPr>
        </p:nvSpPr>
        <p:spPr/>
        <p:txBody>
          <a:bodyPr>
            <a:normAutofit/>
          </a:bodyPr>
          <a:lstStyle/>
          <a:p>
            <a:r>
              <a:rPr lang="en-US" dirty="0"/>
              <a:t>Why should we care about confounders in bio data science?</a:t>
            </a:r>
          </a:p>
        </p:txBody>
      </p:sp>
      <p:sp>
        <p:nvSpPr>
          <p:cNvPr id="3" name="Content Placeholder 2">
            <a:extLst>
              <a:ext uri="{FF2B5EF4-FFF2-40B4-BE49-F238E27FC236}">
                <a16:creationId xmlns:a16="http://schemas.microsoft.com/office/drawing/2014/main" id="{E755974F-DD8B-6346-8C7E-D56400C828FB}"/>
              </a:ext>
            </a:extLst>
          </p:cNvPr>
          <p:cNvSpPr>
            <a:spLocks noGrp="1"/>
          </p:cNvSpPr>
          <p:nvPr>
            <p:ph idx="4294967295"/>
          </p:nvPr>
        </p:nvSpPr>
        <p:spPr>
          <a:xfrm>
            <a:off x="609600" y="1600200"/>
            <a:ext cx="10972800" cy="4525963"/>
          </a:xfrm>
        </p:spPr>
        <p:txBody>
          <a:bodyPr>
            <a:normAutofit/>
          </a:bodyPr>
          <a:lstStyle/>
          <a:p>
            <a:r>
              <a:rPr lang="en-US" sz="2400" dirty="0"/>
              <a:t>Clinical/Biology samples are complex, and are different in many unexpected ways.</a:t>
            </a:r>
          </a:p>
          <a:p>
            <a:endParaRPr lang="en-US" sz="2400" dirty="0"/>
          </a:p>
          <a:p>
            <a:r>
              <a:rPr lang="en-US" sz="2400" dirty="0"/>
              <a:t>Imbalance in any of these ways (variables) may lead towards unexpected correlations (Anna Karenina Effect).</a:t>
            </a:r>
          </a:p>
          <a:p>
            <a:endParaRPr lang="en-US" sz="2400" dirty="0"/>
          </a:p>
          <a:p>
            <a:r>
              <a:rPr lang="en-US" sz="2400" dirty="0"/>
              <a:t>They may also lead towards non-detection of true signal (Loss of power).</a:t>
            </a:r>
          </a:p>
          <a:p>
            <a:endParaRPr lang="en-US" sz="2400" dirty="0"/>
          </a:p>
          <a:p>
            <a:r>
              <a:rPr lang="en-US" sz="2400" dirty="0"/>
              <a:t>Poor experimental design can lead towards horrifying situations where the variable of interest is completely entangled with a confounder (and cannot be disambiguated) --- this scenario is called perfect confounding.</a:t>
            </a:r>
          </a:p>
        </p:txBody>
      </p:sp>
    </p:spTree>
    <p:extLst>
      <p:ext uri="{BB962C8B-B14F-4D97-AF65-F5344CB8AC3E}">
        <p14:creationId xmlns:p14="http://schemas.microsoft.com/office/powerpoint/2010/main" val="108171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77C3-3972-2448-8E7A-EAC8029A51BC}"/>
              </a:ext>
            </a:extLst>
          </p:cNvPr>
          <p:cNvSpPr>
            <a:spLocks noGrp="1"/>
          </p:cNvSpPr>
          <p:nvPr>
            <p:ph type="title"/>
          </p:nvPr>
        </p:nvSpPr>
        <p:spPr/>
        <p:txBody>
          <a:bodyPr/>
          <a:lstStyle/>
          <a:p>
            <a:r>
              <a:rPr lang="en-US" dirty="0" err="1"/>
              <a:t>Qn</a:t>
            </a:r>
            <a:r>
              <a:rPr lang="en-US" dirty="0"/>
              <a:t>: What do you think differentiates an IT personnel and a Computer Scientist?</a:t>
            </a:r>
          </a:p>
        </p:txBody>
      </p:sp>
      <p:sp>
        <p:nvSpPr>
          <p:cNvPr id="3" name="Content Placeholder 2">
            <a:extLst>
              <a:ext uri="{FF2B5EF4-FFF2-40B4-BE49-F238E27FC236}">
                <a16:creationId xmlns:a16="http://schemas.microsoft.com/office/drawing/2014/main" id="{7183C758-CCB7-D84A-920B-CB586ED8F68A}"/>
              </a:ext>
            </a:extLst>
          </p:cNvPr>
          <p:cNvSpPr>
            <a:spLocks noGrp="1"/>
          </p:cNvSpPr>
          <p:nvPr>
            <p:ph idx="1"/>
          </p:nvPr>
        </p:nvSpPr>
        <p:spPr/>
        <p:txBody>
          <a:bodyPr/>
          <a:lstStyle/>
          <a:p>
            <a:r>
              <a:rPr lang="en-US" dirty="0"/>
              <a:t>Open discussion</a:t>
            </a:r>
          </a:p>
        </p:txBody>
      </p:sp>
    </p:spTree>
    <p:extLst>
      <p:ext uri="{BB962C8B-B14F-4D97-AF65-F5344CB8AC3E}">
        <p14:creationId xmlns:p14="http://schemas.microsoft.com/office/powerpoint/2010/main" val="483373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15E98919-E142-EA4F-BB34-FBCD99D30B55}"/>
              </a:ext>
            </a:extLst>
          </p:cNvPr>
          <p:cNvSpPr>
            <a:spLocks noGrp="1"/>
          </p:cNvSpPr>
          <p:nvPr>
            <p:ph type="title"/>
          </p:nvPr>
        </p:nvSpPr>
        <p:spPr/>
        <p:txBody>
          <a:bodyPr/>
          <a:lstStyle/>
          <a:p>
            <a:r>
              <a:rPr lang="en-US" dirty="0"/>
              <a:t>The Idea of Perfect Confounding</a:t>
            </a:r>
          </a:p>
        </p:txBody>
      </p:sp>
      <p:sp>
        <p:nvSpPr>
          <p:cNvPr id="3" name="Content Placeholder 2">
            <a:extLst>
              <a:ext uri="{FF2B5EF4-FFF2-40B4-BE49-F238E27FC236}">
                <a16:creationId xmlns:a16="http://schemas.microsoft.com/office/drawing/2014/main" id="{524EC917-3E94-D549-9AF6-EE0D59B11597}"/>
              </a:ext>
            </a:extLst>
          </p:cNvPr>
          <p:cNvSpPr>
            <a:spLocks noGrp="1"/>
          </p:cNvSpPr>
          <p:nvPr>
            <p:ph idx="4294967295"/>
          </p:nvPr>
        </p:nvSpPr>
        <p:spPr>
          <a:xfrm>
            <a:off x="609600" y="1443038"/>
            <a:ext cx="10972800" cy="2478087"/>
          </a:xfrm>
        </p:spPr>
        <p:txBody>
          <a:bodyPr>
            <a:normAutofit/>
          </a:bodyPr>
          <a:lstStyle/>
          <a:p>
            <a:pPr marL="0" indent="0">
              <a:buNone/>
            </a:pPr>
            <a:r>
              <a:rPr lang="en-US" sz="2400" dirty="0"/>
              <a:t>Let’s say we want to know if drinking Yakult makes you taller. We design the following experiment:</a:t>
            </a:r>
          </a:p>
        </p:txBody>
      </p:sp>
      <p:pic>
        <p:nvPicPr>
          <p:cNvPr id="4" name="Picture 3">
            <a:extLst>
              <a:ext uri="{FF2B5EF4-FFF2-40B4-BE49-F238E27FC236}">
                <a16:creationId xmlns:a16="http://schemas.microsoft.com/office/drawing/2014/main" id="{AF5AE760-8A8B-F543-B8C4-BFDD1268F901}"/>
              </a:ext>
            </a:extLst>
          </p:cNvPr>
          <p:cNvPicPr>
            <a:picLocks noChangeAspect="1"/>
          </p:cNvPicPr>
          <p:nvPr/>
        </p:nvPicPr>
        <p:blipFill>
          <a:blip r:embed="rId3"/>
          <a:stretch>
            <a:fillRect/>
          </a:stretch>
        </p:blipFill>
        <p:spPr>
          <a:xfrm>
            <a:off x="3002280" y="2681922"/>
            <a:ext cx="952500" cy="952500"/>
          </a:xfrm>
          <a:prstGeom prst="rect">
            <a:avLst/>
          </a:prstGeom>
        </p:spPr>
      </p:pic>
      <p:pic>
        <p:nvPicPr>
          <p:cNvPr id="5" name="Picture 4">
            <a:extLst>
              <a:ext uri="{FF2B5EF4-FFF2-40B4-BE49-F238E27FC236}">
                <a16:creationId xmlns:a16="http://schemas.microsoft.com/office/drawing/2014/main" id="{E58BA9AC-EA8E-DE4E-AC24-9DF8E7FE001A}"/>
              </a:ext>
            </a:extLst>
          </p:cNvPr>
          <p:cNvPicPr>
            <a:picLocks noChangeAspect="1"/>
          </p:cNvPicPr>
          <p:nvPr/>
        </p:nvPicPr>
        <p:blipFill>
          <a:blip r:embed="rId4"/>
          <a:stretch>
            <a:fillRect/>
          </a:stretch>
        </p:blipFill>
        <p:spPr>
          <a:xfrm>
            <a:off x="7430096" y="2681922"/>
            <a:ext cx="952500" cy="952500"/>
          </a:xfrm>
          <a:prstGeom prst="rect">
            <a:avLst/>
          </a:prstGeom>
        </p:spPr>
      </p:pic>
      <p:pic>
        <p:nvPicPr>
          <p:cNvPr id="6" name="Picture 5">
            <a:extLst>
              <a:ext uri="{FF2B5EF4-FFF2-40B4-BE49-F238E27FC236}">
                <a16:creationId xmlns:a16="http://schemas.microsoft.com/office/drawing/2014/main" id="{A756DA52-94AF-B947-9F55-198A5E634F82}"/>
              </a:ext>
            </a:extLst>
          </p:cNvPr>
          <p:cNvPicPr>
            <a:picLocks noChangeAspect="1"/>
          </p:cNvPicPr>
          <p:nvPr/>
        </p:nvPicPr>
        <p:blipFill>
          <a:blip r:embed="rId3"/>
          <a:stretch>
            <a:fillRect/>
          </a:stretch>
        </p:blipFill>
        <p:spPr>
          <a:xfrm>
            <a:off x="3865245" y="2681922"/>
            <a:ext cx="952500" cy="952500"/>
          </a:xfrm>
          <a:prstGeom prst="rect">
            <a:avLst/>
          </a:prstGeom>
        </p:spPr>
      </p:pic>
      <p:pic>
        <p:nvPicPr>
          <p:cNvPr id="7" name="Picture 6">
            <a:extLst>
              <a:ext uri="{FF2B5EF4-FFF2-40B4-BE49-F238E27FC236}">
                <a16:creationId xmlns:a16="http://schemas.microsoft.com/office/drawing/2014/main" id="{A84A1C94-6191-254A-BDA3-6EA2B65F907C}"/>
              </a:ext>
            </a:extLst>
          </p:cNvPr>
          <p:cNvPicPr>
            <a:picLocks noChangeAspect="1"/>
          </p:cNvPicPr>
          <p:nvPr/>
        </p:nvPicPr>
        <p:blipFill>
          <a:blip r:embed="rId3"/>
          <a:stretch>
            <a:fillRect/>
          </a:stretch>
        </p:blipFill>
        <p:spPr>
          <a:xfrm>
            <a:off x="3002280" y="3898264"/>
            <a:ext cx="952500" cy="952500"/>
          </a:xfrm>
          <a:prstGeom prst="rect">
            <a:avLst/>
          </a:prstGeom>
        </p:spPr>
      </p:pic>
      <p:pic>
        <p:nvPicPr>
          <p:cNvPr id="8" name="Picture 7">
            <a:extLst>
              <a:ext uri="{FF2B5EF4-FFF2-40B4-BE49-F238E27FC236}">
                <a16:creationId xmlns:a16="http://schemas.microsoft.com/office/drawing/2014/main" id="{92220515-E87F-1948-BD3E-5436036174B9}"/>
              </a:ext>
            </a:extLst>
          </p:cNvPr>
          <p:cNvPicPr>
            <a:picLocks noChangeAspect="1"/>
          </p:cNvPicPr>
          <p:nvPr/>
        </p:nvPicPr>
        <p:blipFill>
          <a:blip r:embed="rId3"/>
          <a:stretch>
            <a:fillRect/>
          </a:stretch>
        </p:blipFill>
        <p:spPr>
          <a:xfrm>
            <a:off x="3865245" y="3898264"/>
            <a:ext cx="952500" cy="952500"/>
          </a:xfrm>
          <a:prstGeom prst="rect">
            <a:avLst/>
          </a:prstGeom>
        </p:spPr>
      </p:pic>
      <p:pic>
        <p:nvPicPr>
          <p:cNvPr id="9" name="Picture 8">
            <a:extLst>
              <a:ext uri="{FF2B5EF4-FFF2-40B4-BE49-F238E27FC236}">
                <a16:creationId xmlns:a16="http://schemas.microsoft.com/office/drawing/2014/main" id="{FBD1A78E-1EEF-8445-818D-5ED78ADA40B9}"/>
              </a:ext>
            </a:extLst>
          </p:cNvPr>
          <p:cNvPicPr>
            <a:picLocks noChangeAspect="1"/>
          </p:cNvPicPr>
          <p:nvPr/>
        </p:nvPicPr>
        <p:blipFill>
          <a:blip r:embed="rId4"/>
          <a:stretch>
            <a:fillRect/>
          </a:stretch>
        </p:blipFill>
        <p:spPr>
          <a:xfrm>
            <a:off x="8382596" y="2681922"/>
            <a:ext cx="952500" cy="952500"/>
          </a:xfrm>
          <a:prstGeom prst="rect">
            <a:avLst/>
          </a:prstGeom>
        </p:spPr>
      </p:pic>
      <p:pic>
        <p:nvPicPr>
          <p:cNvPr id="10" name="Picture 9">
            <a:extLst>
              <a:ext uri="{FF2B5EF4-FFF2-40B4-BE49-F238E27FC236}">
                <a16:creationId xmlns:a16="http://schemas.microsoft.com/office/drawing/2014/main" id="{41EA071A-9A52-0D4D-8A58-F7F4E87F7618}"/>
              </a:ext>
            </a:extLst>
          </p:cNvPr>
          <p:cNvPicPr>
            <a:picLocks noChangeAspect="1"/>
          </p:cNvPicPr>
          <p:nvPr/>
        </p:nvPicPr>
        <p:blipFill>
          <a:blip r:embed="rId4"/>
          <a:stretch>
            <a:fillRect/>
          </a:stretch>
        </p:blipFill>
        <p:spPr>
          <a:xfrm>
            <a:off x="7430096" y="3898264"/>
            <a:ext cx="952500" cy="952500"/>
          </a:xfrm>
          <a:prstGeom prst="rect">
            <a:avLst/>
          </a:prstGeom>
        </p:spPr>
      </p:pic>
      <p:pic>
        <p:nvPicPr>
          <p:cNvPr id="11" name="Picture 10">
            <a:extLst>
              <a:ext uri="{FF2B5EF4-FFF2-40B4-BE49-F238E27FC236}">
                <a16:creationId xmlns:a16="http://schemas.microsoft.com/office/drawing/2014/main" id="{69751815-6429-1A45-8848-7A18947AC61F}"/>
              </a:ext>
            </a:extLst>
          </p:cNvPr>
          <p:cNvPicPr>
            <a:picLocks noChangeAspect="1"/>
          </p:cNvPicPr>
          <p:nvPr/>
        </p:nvPicPr>
        <p:blipFill>
          <a:blip r:embed="rId4"/>
          <a:stretch>
            <a:fillRect/>
          </a:stretch>
        </p:blipFill>
        <p:spPr>
          <a:xfrm>
            <a:off x="8382596" y="3898264"/>
            <a:ext cx="952500" cy="952500"/>
          </a:xfrm>
          <a:prstGeom prst="rect">
            <a:avLst/>
          </a:prstGeom>
        </p:spPr>
      </p:pic>
      <p:sp>
        <p:nvSpPr>
          <p:cNvPr id="12" name="TextBox 11">
            <a:extLst>
              <a:ext uri="{FF2B5EF4-FFF2-40B4-BE49-F238E27FC236}">
                <a16:creationId xmlns:a16="http://schemas.microsoft.com/office/drawing/2014/main" id="{28B0FFAD-0775-704D-B693-2481E0089896}"/>
              </a:ext>
            </a:extLst>
          </p:cNvPr>
          <p:cNvSpPr txBox="1"/>
          <p:nvPr/>
        </p:nvSpPr>
        <p:spPr>
          <a:xfrm>
            <a:off x="3178285" y="5062021"/>
            <a:ext cx="1573829" cy="369332"/>
          </a:xfrm>
          <a:prstGeom prst="rect">
            <a:avLst/>
          </a:prstGeom>
          <a:noFill/>
        </p:spPr>
        <p:txBody>
          <a:bodyPr wrap="none" rtlCol="0">
            <a:spAutoFit/>
          </a:bodyPr>
          <a:lstStyle/>
          <a:p>
            <a:r>
              <a:rPr lang="en-US" dirty="0"/>
              <a:t>Yakult Drinkers</a:t>
            </a:r>
          </a:p>
        </p:txBody>
      </p:sp>
      <p:sp>
        <p:nvSpPr>
          <p:cNvPr id="13" name="TextBox 12">
            <a:extLst>
              <a:ext uri="{FF2B5EF4-FFF2-40B4-BE49-F238E27FC236}">
                <a16:creationId xmlns:a16="http://schemas.microsoft.com/office/drawing/2014/main" id="{7EEEB69D-4676-C544-838F-B1453FE0B76F}"/>
              </a:ext>
            </a:extLst>
          </p:cNvPr>
          <p:cNvSpPr txBox="1"/>
          <p:nvPr/>
        </p:nvSpPr>
        <p:spPr>
          <a:xfrm>
            <a:off x="7392588" y="5062021"/>
            <a:ext cx="2037096" cy="369332"/>
          </a:xfrm>
          <a:prstGeom prst="rect">
            <a:avLst/>
          </a:prstGeom>
          <a:noFill/>
        </p:spPr>
        <p:txBody>
          <a:bodyPr wrap="none" rtlCol="0">
            <a:spAutoFit/>
          </a:bodyPr>
          <a:lstStyle/>
          <a:p>
            <a:r>
              <a:rPr lang="en-US" dirty="0"/>
              <a:t>Non-Yakult Drinkers</a:t>
            </a:r>
          </a:p>
        </p:txBody>
      </p:sp>
      <p:sp>
        <p:nvSpPr>
          <p:cNvPr id="14" name="TextBox 13">
            <a:extLst>
              <a:ext uri="{FF2B5EF4-FFF2-40B4-BE49-F238E27FC236}">
                <a16:creationId xmlns:a16="http://schemas.microsoft.com/office/drawing/2014/main" id="{B9848061-683D-7748-8306-C93917F39EAC}"/>
              </a:ext>
            </a:extLst>
          </p:cNvPr>
          <p:cNvSpPr txBox="1"/>
          <p:nvPr/>
        </p:nvSpPr>
        <p:spPr>
          <a:xfrm>
            <a:off x="4710365" y="5807629"/>
            <a:ext cx="2771271" cy="461665"/>
          </a:xfrm>
          <a:prstGeom prst="rect">
            <a:avLst/>
          </a:prstGeom>
          <a:noFill/>
        </p:spPr>
        <p:txBody>
          <a:bodyPr wrap="none" rtlCol="0">
            <a:spAutoFit/>
          </a:bodyPr>
          <a:lstStyle/>
          <a:p>
            <a:pPr algn="ctr"/>
            <a:r>
              <a:rPr lang="en-US" sz="2400" dirty="0"/>
              <a:t>What is wrong here?</a:t>
            </a:r>
          </a:p>
        </p:txBody>
      </p:sp>
    </p:spTree>
    <p:extLst>
      <p:ext uri="{BB962C8B-B14F-4D97-AF65-F5344CB8AC3E}">
        <p14:creationId xmlns:p14="http://schemas.microsoft.com/office/powerpoint/2010/main" val="321998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8B081D56-D4FB-614E-8142-1165D86CC4C1}"/>
              </a:ext>
            </a:extLst>
          </p:cNvPr>
          <p:cNvSpPr>
            <a:spLocks noGrp="1"/>
          </p:cNvSpPr>
          <p:nvPr>
            <p:ph type="title"/>
          </p:nvPr>
        </p:nvSpPr>
        <p:spPr/>
        <p:txBody>
          <a:bodyPr/>
          <a:lstStyle/>
          <a:p>
            <a:r>
              <a:rPr lang="en-US" dirty="0"/>
              <a:t>The Idea of Perfect Confounding</a:t>
            </a:r>
          </a:p>
        </p:txBody>
      </p:sp>
      <p:sp>
        <p:nvSpPr>
          <p:cNvPr id="3" name="Content Placeholder 2">
            <a:extLst>
              <a:ext uri="{FF2B5EF4-FFF2-40B4-BE49-F238E27FC236}">
                <a16:creationId xmlns:a16="http://schemas.microsoft.com/office/drawing/2014/main" id="{95F52BA2-A04E-9C48-82A3-10889D609B3D}"/>
              </a:ext>
            </a:extLst>
          </p:cNvPr>
          <p:cNvSpPr>
            <a:spLocks noGrp="1"/>
          </p:cNvSpPr>
          <p:nvPr>
            <p:ph idx="4294967295"/>
          </p:nvPr>
        </p:nvSpPr>
        <p:spPr>
          <a:xfrm>
            <a:off x="609600" y="1377107"/>
            <a:ext cx="10972800" cy="4525963"/>
          </a:xfrm>
        </p:spPr>
        <p:txBody>
          <a:bodyPr>
            <a:noAutofit/>
          </a:bodyPr>
          <a:lstStyle/>
          <a:p>
            <a:r>
              <a:rPr lang="en-US" sz="2400" dirty="0"/>
              <a:t>Yakult drinkers being tested are all male.</a:t>
            </a:r>
          </a:p>
          <a:p>
            <a:r>
              <a:rPr lang="en-US" sz="2400" dirty="0"/>
              <a:t>Males are in general, taller than females.</a:t>
            </a:r>
          </a:p>
          <a:p>
            <a:r>
              <a:rPr lang="en-US" sz="2400" dirty="0"/>
              <a:t>Therefore, we are likely to observe that Yakult drinkers are taller and therefore conclude that a correlation exists.</a:t>
            </a:r>
          </a:p>
          <a:p>
            <a:pPr lvl="1"/>
            <a:r>
              <a:rPr lang="en-US" sz="2400" dirty="0"/>
              <a:t>However, we cannot say for sure (</a:t>
            </a:r>
            <a:r>
              <a:rPr lang="en-US" sz="2400" dirty="0">
                <a:solidFill>
                  <a:srgbClr val="FF0000"/>
                </a:solidFill>
              </a:rPr>
              <a:t>do not forget that Yakult is full of milk calcium and nutrition and can in fact, aid growth</a:t>
            </a:r>
            <a:r>
              <a:rPr lang="en-US" sz="2400" dirty="0"/>
              <a:t>).</a:t>
            </a:r>
          </a:p>
          <a:p>
            <a:pPr lvl="1"/>
            <a:r>
              <a:rPr lang="en-US" sz="2400" dirty="0"/>
              <a:t>In this case, because the Yakult and gender variables are completely mixed together in the same category, we cannot disentangle them. This situation is known as “perfect confounding”.</a:t>
            </a:r>
          </a:p>
          <a:p>
            <a:r>
              <a:rPr lang="en-US" sz="2400" dirty="0"/>
              <a:t>Note that not all unbalanced variables are confounders. The unbalanced variable must contribute towards the outcome of interest. For example, if the Yakult drinking group is composed entirely of biology students on one hand, and engineering students on the other, you may not care as much.</a:t>
            </a:r>
          </a:p>
        </p:txBody>
      </p:sp>
    </p:spTree>
    <p:extLst>
      <p:ext uri="{BB962C8B-B14F-4D97-AF65-F5344CB8AC3E}">
        <p14:creationId xmlns:p14="http://schemas.microsoft.com/office/powerpoint/2010/main" val="3027104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90992752-B90F-6446-8173-D0D252B46490}"/>
              </a:ext>
            </a:extLst>
          </p:cNvPr>
          <p:cNvSpPr>
            <a:spLocks noGrp="1"/>
          </p:cNvSpPr>
          <p:nvPr>
            <p:ph type="title"/>
          </p:nvPr>
        </p:nvSpPr>
        <p:spPr/>
        <p:txBody>
          <a:bodyPr/>
          <a:lstStyle/>
          <a:p>
            <a:r>
              <a:rPr lang="en-US" dirty="0"/>
              <a:t>Remedies</a:t>
            </a:r>
          </a:p>
        </p:txBody>
      </p:sp>
      <p:sp>
        <p:nvSpPr>
          <p:cNvPr id="4" name="Text Placeholder 3">
            <a:extLst>
              <a:ext uri="{FF2B5EF4-FFF2-40B4-BE49-F238E27FC236}">
                <a16:creationId xmlns:a16="http://schemas.microsoft.com/office/drawing/2014/main" id="{EEB61437-D613-2C41-8574-61231A4ADA1F}"/>
              </a:ext>
            </a:extLst>
          </p:cNvPr>
          <p:cNvSpPr>
            <a:spLocks noGrp="1"/>
          </p:cNvSpPr>
          <p:nvPr>
            <p:ph type="body" idx="4294967295"/>
          </p:nvPr>
        </p:nvSpPr>
        <p:spPr>
          <a:xfrm>
            <a:off x="638172" y="1389799"/>
            <a:ext cx="5457827" cy="633785"/>
          </a:xfrm>
        </p:spPr>
        <p:txBody>
          <a:bodyPr>
            <a:normAutofit/>
          </a:bodyPr>
          <a:lstStyle/>
          <a:p>
            <a:pPr marL="0" indent="0" algn="ctr">
              <a:buNone/>
            </a:pPr>
            <a:r>
              <a:rPr lang="en-US" sz="2400" dirty="0"/>
              <a:t>Balanced Design</a:t>
            </a:r>
          </a:p>
        </p:txBody>
      </p:sp>
      <p:sp>
        <p:nvSpPr>
          <p:cNvPr id="6" name="Text Placeholder 5">
            <a:extLst>
              <a:ext uri="{FF2B5EF4-FFF2-40B4-BE49-F238E27FC236}">
                <a16:creationId xmlns:a16="http://schemas.microsoft.com/office/drawing/2014/main" id="{742C8E09-E444-7449-A25E-F098E29D8E1D}"/>
              </a:ext>
            </a:extLst>
          </p:cNvPr>
          <p:cNvSpPr>
            <a:spLocks noGrp="1"/>
          </p:cNvSpPr>
          <p:nvPr>
            <p:ph type="body" sz="quarter" idx="4294967295"/>
          </p:nvPr>
        </p:nvSpPr>
        <p:spPr>
          <a:xfrm>
            <a:off x="6096000" y="1377107"/>
            <a:ext cx="5486399" cy="646477"/>
          </a:xfrm>
        </p:spPr>
        <p:txBody>
          <a:bodyPr>
            <a:normAutofit/>
          </a:bodyPr>
          <a:lstStyle/>
          <a:p>
            <a:pPr marL="0" indent="0" algn="ctr">
              <a:buNone/>
            </a:pPr>
            <a:r>
              <a:rPr lang="en-US" sz="2400" dirty="0"/>
              <a:t>Remove the Confounder</a:t>
            </a:r>
          </a:p>
        </p:txBody>
      </p:sp>
      <p:pic>
        <p:nvPicPr>
          <p:cNvPr id="8" name="Picture 7">
            <a:extLst>
              <a:ext uri="{FF2B5EF4-FFF2-40B4-BE49-F238E27FC236}">
                <a16:creationId xmlns:a16="http://schemas.microsoft.com/office/drawing/2014/main" id="{75B8DE50-6FF1-FD4C-8149-59E42DD3EB59}"/>
              </a:ext>
            </a:extLst>
          </p:cNvPr>
          <p:cNvPicPr>
            <a:picLocks noChangeAspect="1"/>
          </p:cNvPicPr>
          <p:nvPr/>
        </p:nvPicPr>
        <p:blipFill>
          <a:blip r:embed="rId3"/>
          <a:stretch>
            <a:fillRect/>
          </a:stretch>
        </p:blipFill>
        <p:spPr>
          <a:xfrm>
            <a:off x="6565497" y="2349933"/>
            <a:ext cx="952500" cy="952500"/>
          </a:xfrm>
          <a:prstGeom prst="rect">
            <a:avLst/>
          </a:prstGeom>
        </p:spPr>
      </p:pic>
      <p:pic>
        <p:nvPicPr>
          <p:cNvPr id="9" name="Picture 8">
            <a:extLst>
              <a:ext uri="{FF2B5EF4-FFF2-40B4-BE49-F238E27FC236}">
                <a16:creationId xmlns:a16="http://schemas.microsoft.com/office/drawing/2014/main" id="{AF4C748A-D905-954C-BA7E-B07CF0AF4FC4}"/>
              </a:ext>
            </a:extLst>
          </p:cNvPr>
          <p:cNvPicPr>
            <a:picLocks noChangeAspect="1"/>
          </p:cNvPicPr>
          <p:nvPr/>
        </p:nvPicPr>
        <p:blipFill>
          <a:blip r:embed="rId3"/>
          <a:stretch>
            <a:fillRect/>
          </a:stretch>
        </p:blipFill>
        <p:spPr>
          <a:xfrm>
            <a:off x="7428462" y="2349933"/>
            <a:ext cx="952500" cy="952500"/>
          </a:xfrm>
          <a:prstGeom prst="rect">
            <a:avLst/>
          </a:prstGeom>
        </p:spPr>
      </p:pic>
      <p:pic>
        <p:nvPicPr>
          <p:cNvPr id="10" name="Picture 9">
            <a:extLst>
              <a:ext uri="{FF2B5EF4-FFF2-40B4-BE49-F238E27FC236}">
                <a16:creationId xmlns:a16="http://schemas.microsoft.com/office/drawing/2014/main" id="{D58CB47D-1B51-1344-8542-88F70240D556}"/>
              </a:ext>
            </a:extLst>
          </p:cNvPr>
          <p:cNvPicPr>
            <a:picLocks noChangeAspect="1"/>
          </p:cNvPicPr>
          <p:nvPr/>
        </p:nvPicPr>
        <p:blipFill>
          <a:blip r:embed="rId3"/>
          <a:stretch>
            <a:fillRect/>
          </a:stretch>
        </p:blipFill>
        <p:spPr>
          <a:xfrm>
            <a:off x="6565497" y="3812943"/>
            <a:ext cx="952500" cy="952500"/>
          </a:xfrm>
          <a:prstGeom prst="rect">
            <a:avLst/>
          </a:prstGeom>
        </p:spPr>
      </p:pic>
      <p:pic>
        <p:nvPicPr>
          <p:cNvPr id="11" name="Picture 10">
            <a:extLst>
              <a:ext uri="{FF2B5EF4-FFF2-40B4-BE49-F238E27FC236}">
                <a16:creationId xmlns:a16="http://schemas.microsoft.com/office/drawing/2014/main" id="{FCCEF2D2-E090-6244-9640-78AB9AE44B76}"/>
              </a:ext>
            </a:extLst>
          </p:cNvPr>
          <p:cNvPicPr>
            <a:picLocks noChangeAspect="1"/>
          </p:cNvPicPr>
          <p:nvPr/>
        </p:nvPicPr>
        <p:blipFill>
          <a:blip r:embed="rId3"/>
          <a:stretch>
            <a:fillRect/>
          </a:stretch>
        </p:blipFill>
        <p:spPr>
          <a:xfrm>
            <a:off x="7428462" y="3812943"/>
            <a:ext cx="952500" cy="952500"/>
          </a:xfrm>
          <a:prstGeom prst="rect">
            <a:avLst/>
          </a:prstGeom>
        </p:spPr>
      </p:pic>
      <p:sp>
        <p:nvSpPr>
          <p:cNvPr id="12" name="TextBox 11">
            <a:extLst>
              <a:ext uri="{FF2B5EF4-FFF2-40B4-BE49-F238E27FC236}">
                <a16:creationId xmlns:a16="http://schemas.microsoft.com/office/drawing/2014/main" id="{35AE1A3A-7798-794A-B81B-7D219B00A829}"/>
              </a:ext>
            </a:extLst>
          </p:cNvPr>
          <p:cNvSpPr txBox="1"/>
          <p:nvPr/>
        </p:nvSpPr>
        <p:spPr>
          <a:xfrm>
            <a:off x="6779228" y="5046408"/>
            <a:ext cx="1573829" cy="369332"/>
          </a:xfrm>
          <a:prstGeom prst="rect">
            <a:avLst/>
          </a:prstGeom>
          <a:noFill/>
        </p:spPr>
        <p:txBody>
          <a:bodyPr wrap="none" rtlCol="0">
            <a:spAutoFit/>
          </a:bodyPr>
          <a:lstStyle/>
          <a:p>
            <a:r>
              <a:rPr lang="en-US" dirty="0"/>
              <a:t>Yakult Drinkers</a:t>
            </a:r>
          </a:p>
        </p:txBody>
      </p:sp>
      <p:pic>
        <p:nvPicPr>
          <p:cNvPr id="13" name="Picture 12">
            <a:extLst>
              <a:ext uri="{FF2B5EF4-FFF2-40B4-BE49-F238E27FC236}">
                <a16:creationId xmlns:a16="http://schemas.microsoft.com/office/drawing/2014/main" id="{9D48EF51-A834-2045-A5DF-D24FBD18EA26}"/>
              </a:ext>
            </a:extLst>
          </p:cNvPr>
          <p:cNvPicPr>
            <a:picLocks noChangeAspect="1"/>
          </p:cNvPicPr>
          <p:nvPr/>
        </p:nvPicPr>
        <p:blipFill>
          <a:blip r:embed="rId3"/>
          <a:stretch>
            <a:fillRect/>
          </a:stretch>
        </p:blipFill>
        <p:spPr>
          <a:xfrm>
            <a:off x="9157456" y="2349933"/>
            <a:ext cx="952500" cy="952500"/>
          </a:xfrm>
          <a:prstGeom prst="rect">
            <a:avLst/>
          </a:prstGeom>
        </p:spPr>
      </p:pic>
      <p:pic>
        <p:nvPicPr>
          <p:cNvPr id="14" name="Picture 13">
            <a:extLst>
              <a:ext uri="{FF2B5EF4-FFF2-40B4-BE49-F238E27FC236}">
                <a16:creationId xmlns:a16="http://schemas.microsoft.com/office/drawing/2014/main" id="{81B5787E-0772-D449-B82B-129F05AF34CC}"/>
              </a:ext>
            </a:extLst>
          </p:cNvPr>
          <p:cNvPicPr>
            <a:picLocks noChangeAspect="1"/>
          </p:cNvPicPr>
          <p:nvPr/>
        </p:nvPicPr>
        <p:blipFill>
          <a:blip r:embed="rId3"/>
          <a:stretch>
            <a:fillRect/>
          </a:stretch>
        </p:blipFill>
        <p:spPr>
          <a:xfrm>
            <a:off x="10020421" y="2349933"/>
            <a:ext cx="952500" cy="952500"/>
          </a:xfrm>
          <a:prstGeom prst="rect">
            <a:avLst/>
          </a:prstGeom>
        </p:spPr>
      </p:pic>
      <p:pic>
        <p:nvPicPr>
          <p:cNvPr id="15" name="Picture 14">
            <a:extLst>
              <a:ext uri="{FF2B5EF4-FFF2-40B4-BE49-F238E27FC236}">
                <a16:creationId xmlns:a16="http://schemas.microsoft.com/office/drawing/2014/main" id="{F24C3222-D19C-454D-ACF9-EC053315BD86}"/>
              </a:ext>
            </a:extLst>
          </p:cNvPr>
          <p:cNvPicPr>
            <a:picLocks noChangeAspect="1"/>
          </p:cNvPicPr>
          <p:nvPr/>
        </p:nvPicPr>
        <p:blipFill>
          <a:blip r:embed="rId3"/>
          <a:stretch>
            <a:fillRect/>
          </a:stretch>
        </p:blipFill>
        <p:spPr>
          <a:xfrm>
            <a:off x="9157456" y="3812943"/>
            <a:ext cx="952500" cy="952500"/>
          </a:xfrm>
          <a:prstGeom prst="rect">
            <a:avLst/>
          </a:prstGeom>
        </p:spPr>
      </p:pic>
      <p:pic>
        <p:nvPicPr>
          <p:cNvPr id="16" name="Picture 15">
            <a:extLst>
              <a:ext uri="{FF2B5EF4-FFF2-40B4-BE49-F238E27FC236}">
                <a16:creationId xmlns:a16="http://schemas.microsoft.com/office/drawing/2014/main" id="{A381AAB2-B0AB-6140-99F8-B4B268D647D5}"/>
              </a:ext>
            </a:extLst>
          </p:cNvPr>
          <p:cNvPicPr>
            <a:picLocks noChangeAspect="1"/>
          </p:cNvPicPr>
          <p:nvPr/>
        </p:nvPicPr>
        <p:blipFill>
          <a:blip r:embed="rId3"/>
          <a:stretch>
            <a:fillRect/>
          </a:stretch>
        </p:blipFill>
        <p:spPr>
          <a:xfrm>
            <a:off x="10020421" y="3812943"/>
            <a:ext cx="952500" cy="952500"/>
          </a:xfrm>
          <a:prstGeom prst="rect">
            <a:avLst/>
          </a:prstGeom>
        </p:spPr>
      </p:pic>
      <p:sp>
        <p:nvSpPr>
          <p:cNvPr id="17" name="TextBox 16">
            <a:extLst>
              <a:ext uri="{FF2B5EF4-FFF2-40B4-BE49-F238E27FC236}">
                <a16:creationId xmlns:a16="http://schemas.microsoft.com/office/drawing/2014/main" id="{C119C44A-5683-5747-BC31-54F70109E8F9}"/>
              </a:ext>
            </a:extLst>
          </p:cNvPr>
          <p:cNvSpPr txBox="1"/>
          <p:nvPr/>
        </p:nvSpPr>
        <p:spPr>
          <a:xfrm>
            <a:off x="9157456" y="5046408"/>
            <a:ext cx="2037096" cy="369332"/>
          </a:xfrm>
          <a:prstGeom prst="rect">
            <a:avLst/>
          </a:prstGeom>
          <a:noFill/>
        </p:spPr>
        <p:txBody>
          <a:bodyPr wrap="none" rtlCol="0">
            <a:spAutoFit/>
          </a:bodyPr>
          <a:lstStyle/>
          <a:p>
            <a:r>
              <a:rPr lang="en-US" dirty="0"/>
              <a:t>Non-Yakult Drinkers</a:t>
            </a:r>
          </a:p>
        </p:txBody>
      </p:sp>
      <p:pic>
        <p:nvPicPr>
          <p:cNvPr id="18" name="Picture 17">
            <a:extLst>
              <a:ext uri="{FF2B5EF4-FFF2-40B4-BE49-F238E27FC236}">
                <a16:creationId xmlns:a16="http://schemas.microsoft.com/office/drawing/2014/main" id="{B4DC6FDF-7BE8-A74F-AAC6-BF369C2CD3CF}"/>
              </a:ext>
            </a:extLst>
          </p:cNvPr>
          <p:cNvPicPr>
            <a:picLocks noChangeAspect="1"/>
          </p:cNvPicPr>
          <p:nvPr/>
        </p:nvPicPr>
        <p:blipFill>
          <a:blip r:embed="rId3"/>
          <a:stretch>
            <a:fillRect/>
          </a:stretch>
        </p:blipFill>
        <p:spPr>
          <a:xfrm>
            <a:off x="1210858" y="2349933"/>
            <a:ext cx="952500" cy="952500"/>
          </a:xfrm>
          <a:prstGeom prst="rect">
            <a:avLst/>
          </a:prstGeom>
        </p:spPr>
      </p:pic>
      <p:pic>
        <p:nvPicPr>
          <p:cNvPr id="19" name="Picture 18">
            <a:extLst>
              <a:ext uri="{FF2B5EF4-FFF2-40B4-BE49-F238E27FC236}">
                <a16:creationId xmlns:a16="http://schemas.microsoft.com/office/drawing/2014/main" id="{8ED7C47B-01EA-D54B-A44D-6DEC2AEB22AF}"/>
              </a:ext>
            </a:extLst>
          </p:cNvPr>
          <p:cNvPicPr>
            <a:picLocks noChangeAspect="1"/>
          </p:cNvPicPr>
          <p:nvPr/>
        </p:nvPicPr>
        <p:blipFill>
          <a:blip r:embed="rId3"/>
          <a:stretch>
            <a:fillRect/>
          </a:stretch>
        </p:blipFill>
        <p:spPr>
          <a:xfrm>
            <a:off x="3888177" y="2349933"/>
            <a:ext cx="952500" cy="952500"/>
          </a:xfrm>
          <a:prstGeom prst="rect">
            <a:avLst/>
          </a:prstGeom>
        </p:spPr>
      </p:pic>
      <p:pic>
        <p:nvPicPr>
          <p:cNvPr id="20" name="Picture 19">
            <a:extLst>
              <a:ext uri="{FF2B5EF4-FFF2-40B4-BE49-F238E27FC236}">
                <a16:creationId xmlns:a16="http://schemas.microsoft.com/office/drawing/2014/main" id="{148791B8-E678-ED4A-B5B4-EEA36ABE8DE6}"/>
              </a:ext>
            </a:extLst>
          </p:cNvPr>
          <p:cNvPicPr>
            <a:picLocks noChangeAspect="1"/>
          </p:cNvPicPr>
          <p:nvPr/>
        </p:nvPicPr>
        <p:blipFill>
          <a:blip r:embed="rId3"/>
          <a:stretch>
            <a:fillRect/>
          </a:stretch>
        </p:blipFill>
        <p:spPr>
          <a:xfrm>
            <a:off x="1210858" y="3812943"/>
            <a:ext cx="952500" cy="952500"/>
          </a:xfrm>
          <a:prstGeom prst="rect">
            <a:avLst/>
          </a:prstGeom>
        </p:spPr>
      </p:pic>
      <p:pic>
        <p:nvPicPr>
          <p:cNvPr id="21" name="Picture 20">
            <a:extLst>
              <a:ext uri="{FF2B5EF4-FFF2-40B4-BE49-F238E27FC236}">
                <a16:creationId xmlns:a16="http://schemas.microsoft.com/office/drawing/2014/main" id="{F12F7376-EDFF-3A40-A78E-4A97C82856D5}"/>
              </a:ext>
            </a:extLst>
          </p:cNvPr>
          <p:cNvPicPr>
            <a:picLocks noChangeAspect="1"/>
          </p:cNvPicPr>
          <p:nvPr/>
        </p:nvPicPr>
        <p:blipFill>
          <a:blip r:embed="rId3"/>
          <a:stretch>
            <a:fillRect/>
          </a:stretch>
        </p:blipFill>
        <p:spPr>
          <a:xfrm>
            <a:off x="3888177" y="3812943"/>
            <a:ext cx="952500" cy="952500"/>
          </a:xfrm>
          <a:prstGeom prst="rect">
            <a:avLst/>
          </a:prstGeom>
        </p:spPr>
      </p:pic>
      <p:sp>
        <p:nvSpPr>
          <p:cNvPr id="22" name="TextBox 21">
            <a:extLst>
              <a:ext uri="{FF2B5EF4-FFF2-40B4-BE49-F238E27FC236}">
                <a16:creationId xmlns:a16="http://schemas.microsoft.com/office/drawing/2014/main" id="{D2C90F77-47FD-F546-B72D-2914DCE573AD}"/>
              </a:ext>
            </a:extLst>
          </p:cNvPr>
          <p:cNvSpPr txBox="1"/>
          <p:nvPr/>
        </p:nvSpPr>
        <p:spPr>
          <a:xfrm>
            <a:off x="1358229" y="5046408"/>
            <a:ext cx="1573829" cy="369332"/>
          </a:xfrm>
          <a:prstGeom prst="rect">
            <a:avLst/>
          </a:prstGeom>
          <a:noFill/>
        </p:spPr>
        <p:txBody>
          <a:bodyPr wrap="none" rtlCol="0">
            <a:spAutoFit/>
          </a:bodyPr>
          <a:lstStyle/>
          <a:p>
            <a:r>
              <a:rPr lang="en-US" dirty="0"/>
              <a:t>Yakult Drinkers</a:t>
            </a:r>
          </a:p>
        </p:txBody>
      </p:sp>
      <p:pic>
        <p:nvPicPr>
          <p:cNvPr id="23" name="Picture 22">
            <a:extLst>
              <a:ext uri="{FF2B5EF4-FFF2-40B4-BE49-F238E27FC236}">
                <a16:creationId xmlns:a16="http://schemas.microsoft.com/office/drawing/2014/main" id="{992EA833-394D-AC41-8743-A55A7CEE76CA}"/>
              </a:ext>
            </a:extLst>
          </p:cNvPr>
          <p:cNvPicPr>
            <a:picLocks noChangeAspect="1"/>
          </p:cNvPicPr>
          <p:nvPr/>
        </p:nvPicPr>
        <p:blipFill>
          <a:blip r:embed="rId4"/>
          <a:stretch>
            <a:fillRect/>
          </a:stretch>
        </p:blipFill>
        <p:spPr>
          <a:xfrm>
            <a:off x="2081705" y="2349933"/>
            <a:ext cx="952500" cy="952500"/>
          </a:xfrm>
          <a:prstGeom prst="rect">
            <a:avLst/>
          </a:prstGeom>
        </p:spPr>
      </p:pic>
      <p:pic>
        <p:nvPicPr>
          <p:cNvPr id="24" name="Picture 23">
            <a:extLst>
              <a:ext uri="{FF2B5EF4-FFF2-40B4-BE49-F238E27FC236}">
                <a16:creationId xmlns:a16="http://schemas.microsoft.com/office/drawing/2014/main" id="{144BBC82-E7D9-AE43-A9C6-3B386E72B3E8}"/>
              </a:ext>
            </a:extLst>
          </p:cNvPr>
          <p:cNvPicPr>
            <a:picLocks noChangeAspect="1"/>
          </p:cNvPicPr>
          <p:nvPr/>
        </p:nvPicPr>
        <p:blipFill>
          <a:blip r:embed="rId4"/>
          <a:stretch>
            <a:fillRect/>
          </a:stretch>
        </p:blipFill>
        <p:spPr>
          <a:xfrm>
            <a:off x="4756957" y="2349933"/>
            <a:ext cx="952500" cy="952500"/>
          </a:xfrm>
          <a:prstGeom prst="rect">
            <a:avLst/>
          </a:prstGeom>
        </p:spPr>
      </p:pic>
      <p:pic>
        <p:nvPicPr>
          <p:cNvPr id="25" name="Picture 24">
            <a:extLst>
              <a:ext uri="{FF2B5EF4-FFF2-40B4-BE49-F238E27FC236}">
                <a16:creationId xmlns:a16="http://schemas.microsoft.com/office/drawing/2014/main" id="{9E66A8B6-651D-1742-8645-7AA237951891}"/>
              </a:ext>
            </a:extLst>
          </p:cNvPr>
          <p:cNvPicPr>
            <a:picLocks noChangeAspect="1"/>
          </p:cNvPicPr>
          <p:nvPr/>
        </p:nvPicPr>
        <p:blipFill>
          <a:blip r:embed="rId4"/>
          <a:stretch>
            <a:fillRect/>
          </a:stretch>
        </p:blipFill>
        <p:spPr>
          <a:xfrm>
            <a:off x="2081705" y="3812943"/>
            <a:ext cx="952500" cy="952500"/>
          </a:xfrm>
          <a:prstGeom prst="rect">
            <a:avLst/>
          </a:prstGeom>
        </p:spPr>
      </p:pic>
      <p:pic>
        <p:nvPicPr>
          <p:cNvPr id="26" name="Picture 25">
            <a:extLst>
              <a:ext uri="{FF2B5EF4-FFF2-40B4-BE49-F238E27FC236}">
                <a16:creationId xmlns:a16="http://schemas.microsoft.com/office/drawing/2014/main" id="{B4C6773C-1972-D74E-A8AF-1620CB6664BB}"/>
              </a:ext>
            </a:extLst>
          </p:cNvPr>
          <p:cNvPicPr>
            <a:picLocks noChangeAspect="1"/>
          </p:cNvPicPr>
          <p:nvPr/>
        </p:nvPicPr>
        <p:blipFill>
          <a:blip r:embed="rId4"/>
          <a:stretch>
            <a:fillRect/>
          </a:stretch>
        </p:blipFill>
        <p:spPr>
          <a:xfrm>
            <a:off x="4756957" y="3812943"/>
            <a:ext cx="952500" cy="952500"/>
          </a:xfrm>
          <a:prstGeom prst="rect">
            <a:avLst/>
          </a:prstGeom>
        </p:spPr>
      </p:pic>
      <p:sp>
        <p:nvSpPr>
          <p:cNvPr id="27" name="TextBox 26">
            <a:extLst>
              <a:ext uri="{FF2B5EF4-FFF2-40B4-BE49-F238E27FC236}">
                <a16:creationId xmlns:a16="http://schemas.microsoft.com/office/drawing/2014/main" id="{11719731-C8D0-EB44-B3F2-B9221DE92234}"/>
              </a:ext>
            </a:extLst>
          </p:cNvPr>
          <p:cNvSpPr txBox="1"/>
          <p:nvPr/>
        </p:nvSpPr>
        <p:spPr>
          <a:xfrm>
            <a:off x="3873883" y="5046408"/>
            <a:ext cx="2037096" cy="369332"/>
          </a:xfrm>
          <a:prstGeom prst="rect">
            <a:avLst/>
          </a:prstGeom>
          <a:noFill/>
        </p:spPr>
        <p:txBody>
          <a:bodyPr wrap="none" rtlCol="0">
            <a:spAutoFit/>
          </a:bodyPr>
          <a:lstStyle/>
          <a:p>
            <a:r>
              <a:rPr lang="en-US" dirty="0"/>
              <a:t>Non-Yakult Drinkers</a:t>
            </a:r>
          </a:p>
        </p:txBody>
      </p:sp>
      <p:cxnSp>
        <p:nvCxnSpPr>
          <p:cNvPr id="29" name="Straight Connector 28">
            <a:extLst>
              <a:ext uri="{FF2B5EF4-FFF2-40B4-BE49-F238E27FC236}">
                <a16:creationId xmlns:a16="http://schemas.microsoft.com/office/drawing/2014/main" id="{6532110E-1E74-E64B-95BE-A7D461E2F4F4}"/>
              </a:ext>
            </a:extLst>
          </p:cNvPr>
          <p:cNvCxnSpPr>
            <a:cxnSpLocks/>
          </p:cNvCxnSpPr>
          <p:nvPr/>
        </p:nvCxnSpPr>
        <p:spPr>
          <a:xfrm>
            <a:off x="6096000" y="1891867"/>
            <a:ext cx="0" cy="39319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8C7765-512A-AC4B-A2A3-BA3DAB475977}"/>
              </a:ext>
            </a:extLst>
          </p:cNvPr>
          <p:cNvSpPr txBox="1"/>
          <p:nvPr/>
        </p:nvSpPr>
        <p:spPr>
          <a:xfrm>
            <a:off x="1395290" y="6054617"/>
            <a:ext cx="9401420" cy="369332"/>
          </a:xfrm>
          <a:prstGeom prst="rect">
            <a:avLst/>
          </a:prstGeom>
          <a:noFill/>
        </p:spPr>
        <p:txBody>
          <a:bodyPr wrap="none" rtlCol="0">
            <a:spAutoFit/>
          </a:bodyPr>
          <a:lstStyle/>
          <a:p>
            <a:r>
              <a:rPr lang="en-US" dirty="0"/>
              <a:t>In your opinion, which approach is better? Which approach is more feasible in real world practice?</a:t>
            </a:r>
          </a:p>
        </p:txBody>
      </p:sp>
    </p:spTree>
    <p:extLst>
      <p:ext uri="{BB962C8B-B14F-4D97-AF65-F5344CB8AC3E}">
        <p14:creationId xmlns:p14="http://schemas.microsoft.com/office/powerpoint/2010/main" val="1931145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7" name="Title 6">
            <a:extLst>
              <a:ext uri="{FF2B5EF4-FFF2-40B4-BE49-F238E27FC236}">
                <a16:creationId xmlns:a16="http://schemas.microsoft.com/office/drawing/2014/main" id="{06E430C4-D836-C848-B83E-D965F77B6255}"/>
              </a:ext>
            </a:extLst>
          </p:cNvPr>
          <p:cNvSpPr>
            <a:spLocks noGrp="1"/>
          </p:cNvSpPr>
          <p:nvPr>
            <p:ph type="title"/>
          </p:nvPr>
        </p:nvSpPr>
        <p:spPr/>
        <p:txBody>
          <a:bodyPr/>
          <a:lstStyle/>
          <a:p>
            <a:r>
              <a:rPr lang="en-US" dirty="0"/>
              <a:t>Hunting for Confounders</a:t>
            </a:r>
          </a:p>
        </p:txBody>
      </p:sp>
      <p:pic>
        <p:nvPicPr>
          <p:cNvPr id="15" name="Content Placeholder 14" descr="A screenshot of a cell phone&#10;&#10;Description automatically generated">
            <a:extLst>
              <a:ext uri="{FF2B5EF4-FFF2-40B4-BE49-F238E27FC236}">
                <a16:creationId xmlns:a16="http://schemas.microsoft.com/office/drawing/2014/main" id="{C3A2C687-7E8E-8840-B711-6139CA853E57}"/>
              </a:ext>
            </a:extLst>
          </p:cNvPr>
          <p:cNvPicPr>
            <a:picLocks noGrp="1" noChangeAspect="1"/>
          </p:cNvPicPr>
          <p:nvPr>
            <p:ph sz="half" idx="4294967295"/>
          </p:nvPr>
        </p:nvPicPr>
        <p:blipFill>
          <a:blip r:embed="rId4"/>
          <a:stretch>
            <a:fillRect/>
          </a:stretch>
        </p:blipFill>
        <p:spPr>
          <a:xfrm>
            <a:off x="2013681" y="2655312"/>
            <a:ext cx="2891744" cy="2890441"/>
          </a:xfrm>
        </p:spPr>
      </p:pic>
      <p:pic>
        <p:nvPicPr>
          <p:cNvPr id="21" name="Content Placeholder 20" descr="A picture containing text&#10;&#10;Description automatically generated">
            <a:extLst>
              <a:ext uri="{FF2B5EF4-FFF2-40B4-BE49-F238E27FC236}">
                <a16:creationId xmlns:a16="http://schemas.microsoft.com/office/drawing/2014/main" id="{3999C0C3-08A3-8A4D-B70C-68E82655B9E1}"/>
              </a:ext>
            </a:extLst>
          </p:cNvPr>
          <p:cNvPicPr>
            <a:picLocks noGrp="1" noChangeAspect="1"/>
          </p:cNvPicPr>
          <p:nvPr>
            <p:ph sz="quarter" idx="4294967295"/>
          </p:nvPr>
        </p:nvPicPr>
        <p:blipFill>
          <a:blip r:embed="rId5"/>
          <a:stretch>
            <a:fillRect/>
          </a:stretch>
        </p:blipFill>
        <p:spPr>
          <a:xfrm>
            <a:off x="7286576" y="2516334"/>
            <a:ext cx="3311381" cy="2940246"/>
          </a:xfrm>
        </p:spPr>
      </p:pic>
      <p:sp>
        <p:nvSpPr>
          <p:cNvPr id="16" name="TextBox 15">
            <a:extLst>
              <a:ext uri="{FF2B5EF4-FFF2-40B4-BE49-F238E27FC236}">
                <a16:creationId xmlns:a16="http://schemas.microsoft.com/office/drawing/2014/main" id="{65AB4002-4CAA-5747-BFFE-A23485455677}"/>
              </a:ext>
            </a:extLst>
          </p:cNvPr>
          <p:cNvSpPr txBox="1"/>
          <p:nvPr/>
        </p:nvSpPr>
        <p:spPr>
          <a:xfrm rot="16200000">
            <a:off x="597441" y="3956353"/>
            <a:ext cx="1965025" cy="369332"/>
          </a:xfrm>
          <a:prstGeom prst="rect">
            <a:avLst/>
          </a:prstGeom>
          <a:noFill/>
        </p:spPr>
        <p:txBody>
          <a:bodyPr wrap="none" rtlCol="0">
            <a:spAutoFit/>
          </a:bodyPr>
          <a:lstStyle/>
          <a:p>
            <a:r>
              <a:rPr lang="en-US" dirty="0"/>
              <a:t>Variable of Interest</a:t>
            </a:r>
          </a:p>
        </p:txBody>
      </p:sp>
      <p:sp>
        <p:nvSpPr>
          <p:cNvPr id="17" name="TextBox 16">
            <a:extLst>
              <a:ext uri="{FF2B5EF4-FFF2-40B4-BE49-F238E27FC236}">
                <a16:creationId xmlns:a16="http://schemas.microsoft.com/office/drawing/2014/main" id="{19C9EB76-5E05-3247-978C-57767AFF4D7E}"/>
              </a:ext>
            </a:extLst>
          </p:cNvPr>
          <p:cNvSpPr txBox="1"/>
          <p:nvPr/>
        </p:nvSpPr>
        <p:spPr>
          <a:xfrm>
            <a:off x="2226268" y="1869857"/>
            <a:ext cx="2288383" cy="369332"/>
          </a:xfrm>
          <a:prstGeom prst="rect">
            <a:avLst/>
          </a:prstGeom>
          <a:noFill/>
        </p:spPr>
        <p:txBody>
          <a:bodyPr wrap="none" rtlCol="0">
            <a:spAutoFit/>
          </a:bodyPr>
          <a:lstStyle/>
          <a:p>
            <a:r>
              <a:rPr lang="en-US" dirty="0"/>
              <a:t>Suspected confounder</a:t>
            </a:r>
          </a:p>
        </p:txBody>
      </p:sp>
      <p:sp>
        <p:nvSpPr>
          <p:cNvPr id="18" name="TextBox 17">
            <a:extLst>
              <a:ext uri="{FF2B5EF4-FFF2-40B4-BE49-F238E27FC236}">
                <a16:creationId xmlns:a16="http://schemas.microsoft.com/office/drawing/2014/main" id="{AB523722-0BB9-3545-B2C7-E805C70E9FFB}"/>
              </a:ext>
            </a:extLst>
          </p:cNvPr>
          <p:cNvSpPr txBox="1"/>
          <p:nvPr/>
        </p:nvSpPr>
        <p:spPr>
          <a:xfrm>
            <a:off x="4782503" y="3358669"/>
            <a:ext cx="1029064" cy="369332"/>
          </a:xfrm>
          <a:prstGeom prst="rect">
            <a:avLst/>
          </a:prstGeom>
          <a:noFill/>
        </p:spPr>
        <p:txBody>
          <a:bodyPr wrap="none" rtlCol="0">
            <a:spAutoFit/>
          </a:bodyPr>
          <a:lstStyle/>
          <a:p>
            <a:r>
              <a:rPr lang="en-US" dirty="0"/>
              <a:t>Averages</a:t>
            </a:r>
          </a:p>
        </p:txBody>
      </p:sp>
      <p:sp>
        <p:nvSpPr>
          <p:cNvPr id="19" name="TextBox 18">
            <a:extLst>
              <a:ext uri="{FF2B5EF4-FFF2-40B4-BE49-F238E27FC236}">
                <a16:creationId xmlns:a16="http://schemas.microsoft.com/office/drawing/2014/main" id="{6307DA8F-4D68-A24F-947E-2620D6AC618E}"/>
              </a:ext>
            </a:extLst>
          </p:cNvPr>
          <p:cNvSpPr txBox="1"/>
          <p:nvPr/>
        </p:nvSpPr>
        <p:spPr>
          <a:xfrm>
            <a:off x="775679" y="5742048"/>
            <a:ext cx="4871754" cy="646331"/>
          </a:xfrm>
          <a:prstGeom prst="rect">
            <a:avLst/>
          </a:prstGeom>
          <a:noFill/>
        </p:spPr>
        <p:txBody>
          <a:bodyPr wrap="square" rtlCol="0">
            <a:spAutoFit/>
          </a:bodyPr>
          <a:lstStyle/>
          <a:p>
            <a:r>
              <a:rPr lang="en-US" dirty="0"/>
              <a:t>Check that your results are consistent given any split of a ‘suspected’ confounder.</a:t>
            </a:r>
          </a:p>
        </p:txBody>
      </p:sp>
      <p:sp>
        <p:nvSpPr>
          <p:cNvPr id="22" name="TextBox 21">
            <a:extLst>
              <a:ext uri="{FF2B5EF4-FFF2-40B4-BE49-F238E27FC236}">
                <a16:creationId xmlns:a16="http://schemas.microsoft.com/office/drawing/2014/main" id="{E0DE3F90-B5D0-EC44-B8AD-9CA5136AC076}"/>
              </a:ext>
            </a:extLst>
          </p:cNvPr>
          <p:cNvSpPr txBox="1"/>
          <p:nvPr/>
        </p:nvSpPr>
        <p:spPr>
          <a:xfrm>
            <a:off x="6988356" y="1869857"/>
            <a:ext cx="3697166" cy="369332"/>
          </a:xfrm>
          <a:prstGeom prst="rect">
            <a:avLst/>
          </a:prstGeom>
          <a:noFill/>
        </p:spPr>
        <p:txBody>
          <a:bodyPr wrap="none" rtlCol="0">
            <a:spAutoFit/>
          </a:bodyPr>
          <a:lstStyle/>
          <a:p>
            <a:r>
              <a:rPr lang="en-US" dirty="0"/>
              <a:t>Check for multi-modality of your data</a:t>
            </a:r>
          </a:p>
        </p:txBody>
      </p:sp>
      <p:sp>
        <p:nvSpPr>
          <p:cNvPr id="23" name="TextBox 22">
            <a:extLst>
              <a:ext uri="{FF2B5EF4-FFF2-40B4-BE49-F238E27FC236}">
                <a16:creationId xmlns:a16="http://schemas.microsoft.com/office/drawing/2014/main" id="{3CE36A9C-CAE7-9949-A7A6-070861999869}"/>
              </a:ext>
            </a:extLst>
          </p:cNvPr>
          <p:cNvSpPr txBox="1"/>
          <p:nvPr/>
        </p:nvSpPr>
        <p:spPr>
          <a:xfrm>
            <a:off x="6061821" y="5742048"/>
            <a:ext cx="5650774" cy="646331"/>
          </a:xfrm>
          <a:prstGeom prst="rect">
            <a:avLst/>
          </a:prstGeom>
          <a:noFill/>
        </p:spPr>
        <p:txBody>
          <a:bodyPr wrap="square" rtlCol="0">
            <a:spAutoFit/>
          </a:bodyPr>
          <a:lstStyle/>
          <a:p>
            <a:r>
              <a:rPr lang="en-US" dirty="0"/>
              <a:t>If you see multiple peaks, then there may be subpopulations (</a:t>
            </a:r>
            <a:r>
              <a:rPr lang="en-US" dirty="0" err="1"/>
              <a:t>splitable</a:t>
            </a:r>
            <a:r>
              <a:rPr lang="en-US" dirty="0"/>
              <a:t> by the confounder) in your data.</a:t>
            </a:r>
          </a:p>
        </p:txBody>
      </p:sp>
      <p:sp>
        <p:nvSpPr>
          <p:cNvPr id="14" name="Text Placeholder 3">
            <a:extLst>
              <a:ext uri="{FF2B5EF4-FFF2-40B4-BE49-F238E27FC236}">
                <a16:creationId xmlns:a16="http://schemas.microsoft.com/office/drawing/2014/main" id="{EEB61437-D613-2C41-8574-61231A4ADA1F}"/>
              </a:ext>
            </a:extLst>
          </p:cNvPr>
          <p:cNvSpPr txBox="1">
            <a:spLocks/>
          </p:cNvSpPr>
          <p:nvPr/>
        </p:nvSpPr>
        <p:spPr>
          <a:xfrm>
            <a:off x="638172" y="1389799"/>
            <a:ext cx="5457827" cy="6337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Use the Contingency Table</a:t>
            </a:r>
          </a:p>
        </p:txBody>
      </p:sp>
      <p:sp>
        <p:nvSpPr>
          <p:cNvPr id="20" name="Text Placeholder 5">
            <a:extLst>
              <a:ext uri="{FF2B5EF4-FFF2-40B4-BE49-F238E27FC236}">
                <a16:creationId xmlns:a16="http://schemas.microsoft.com/office/drawing/2014/main" id="{742C8E09-E444-7449-A25E-F098E29D8E1D}"/>
              </a:ext>
            </a:extLst>
          </p:cNvPr>
          <p:cNvSpPr txBox="1">
            <a:spLocks/>
          </p:cNvSpPr>
          <p:nvPr/>
        </p:nvSpPr>
        <p:spPr>
          <a:xfrm>
            <a:off x="6096000" y="1377107"/>
            <a:ext cx="5486399" cy="6464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Graphs and Plots</a:t>
            </a:r>
          </a:p>
        </p:txBody>
      </p:sp>
      <p:cxnSp>
        <p:nvCxnSpPr>
          <p:cNvPr id="24" name="Straight Connector 23">
            <a:extLst>
              <a:ext uri="{FF2B5EF4-FFF2-40B4-BE49-F238E27FC236}">
                <a16:creationId xmlns:a16="http://schemas.microsoft.com/office/drawing/2014/main" id="{6532110E-1E74-E64B-95BE-A7D461E2F4F4}"/>
              </a:ext>
            </a:extLst>
          </p:cNvPr>
          <p:cNvCxnSpPr>
            <a:cxnSpLocks/>
          </p:cNvCxnSpPr>
          <p:nvPr/>
        </p:nvCxnSpPr>
        <p:spPr>
          <a:xfrm>
            <a:off x="6096000" y="1891867"/>
            <a:ext cx="0" cy="39319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47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A551-6239-614C-80F0-8DD48EE0ECB4}"/>
              </a:ext>
            </a:extLst>
          </p:cNvPr>
          <p:cNvSpPr>
            <a:spLocks noGrp="1"/>
          </p:cNvSpPr>
          <p:nvPr>
            <p:ph type="title"/>
          </p:nvPr>
        </p:nvSpPr>
        <p:spPr/>
        <p:txBody>
          <a:bodyPr/>
          <a:lstStyle/>
          <a:p>
            <a:r>
              <a:rPr lang="en-US" dirty="0"/>
              <a:t>Thinking problem (30 minutes)</a:t>
            </a:r>
          </a:p>
        </p:txBody>
      </p:sp>
      <p:sp>
        <p:nvSpPr>
          <p:cNvPr id="3" name="Rectangle 2">
            <a:extLst>
              <a:ext uri="{FF2B5EF4-FFF2-40B4-BE49-F238E27FC236}">
                <a16:creationId xmlns:a16="http://schemas.microsoft.com/office/drawing/2014/main" id="{F27E9C5E-4A9F-AA45-9146-AC38257E6DD3}"/>
              </a:ext>
            </a:extLst>
          </p:cNvPr>
          <p:cNvSpPr/>
          <p:nvPr/>
        </p:nvSpPr>
        <p:spPr>
          <a:xfrm>
            <a:off x="120315" y="1050758"/>
            <a:ext cx="11971421" cy="1200329"/>
          </a:xfrm>
          <a:prstGeom prst="rect">
            <a:avLst/>
          </a:prstGeom>
        </p:spPr>
        <p:txBody>
          <a:bodyPr wrap="square">
            <a:spAutoFit/>
          </a:bodyPr>
          <a:lstStyle/>
          <a:p>
            <a:pPr lvl="0">
              <a:spcAft>
                <a:spcPts val="0"/>
              </a:spcAft>
            </a:pPr>
            <a:r>
              <a:rPr lang="en-US" dirty="0">
                <a:latin typeface="Times New Roman" panose="02020603050405020304" pitchFamily="18" charset="0"/>
                <a:ea typeface="Times New Roman" panose="02020603050405020304" pitchFamily="18" charset="0"/>
              </a:rPr>
              <a:t>The following is representation of data obtained from the study below. What do you think is wrong with this study. (You do not need to know what PCA is specifically. You only need to know that it is a summary of total variation in data and that it is useful for summarizing the visualization of samples with thousands of variables into 2D plots). What do you make of the 1,000 differential genes identified in this study---Are they reliable?</a:t>
            </a:r>
            <a:endParaRPr lang="en-SG" dirty="0">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72A8420-4446-4306-A0C0-84BBAB7AEB35}"/>
              </a:ext>
            </a:extLst>
          </p:cNvPr>
          <p:cNvPicPr/>
          <p:nvPr/>
        </p:nvPicPr>
        <p:blipFill>
          <a:blip r:embed="rId2"/>
          <a:stretch>
            <a:fillRect/>
          </a:stretch>
        </p:blipFill>
        <p:spPr>
          <a:xfrm>
            <a:off x="6096000" y="1966854"/>
            <a:ext cx="5727700" cy="1592580"/>
          </a:xfrm>
          <a:prstGeom prst="rect">
            <a:avLst/>
          </a:prstGeom>
        </p:spPr>
      </p:pic>
      <p:pic>
        <p:nvPicPr>
          <p:cNvPr id="5" name="Content Placeholder 4" descr="A close up of a map&#10;&#10;Description generated with high confidence">
            <a:extLst>
              <a:ext uri="{FF2B5EF4-FFF2-40B4-BE49-F238E27FC236}">
                <a16:creationId xmlns:a16="http://schemas.microsoft.com/office/drawing/2014/main" id="{D87DC8BE-ABD4-46C7-99DF-DBC2B654CB11}"/>
              </a:ext>
            </a:extLst>
          </p:cNvPr>
          <p:cNvPicPr/>
          <p:nvPr/>
        </p:nvPicPr>
        <p:blipFill>
          <a:blip r:embed="rId3">
            <a:extLst>
              <a:ext uri="{28A0092B-C50C-407E-A947-70E740481C1C}">
                <a14:useLocalDpi xmlns:a14="http://schemas.microsoft.com/office/drawing/2010/main" val="0"/>
              </a:ext>
            </a:extLst>
          </a:blip>
          <a:stretch>
            <a:fillRect/>
          </a:stretch>
        </p:blipFill>
        <p:spPr>
          <a:xfrm>
            <a:off x="399214" y="3657383"/>
            <a:ext cx="3190875" cy="2470785"/>
          </a:xfrm>
          <a:prstGeom prst="rect">
            <a:avLst/>
          </a:prstGeom>
        </p:spPr>
      </p:pic>
      <p:pic>
        <p:nvPicPr>
          <p:cNvPr id="6" name="Picture 5" descr="A close up of text on a white background&#10;&#10;Description generated with high confidence">
            <a:extLst>
              <a:ext uri="{FF2B5EF4-FFF2-40B4-BE49-F238E27FC236}">
                <a16:creationId xmlns:a16="http://schemas.microsoft.com/office/drawing/2014/main" id="{E36720FF-7252-4DD8-8E1E-07EC3E8D29E5}"/>
              </a:ext>
            </a:extLst>
          </p:cNvPr>
          <p:cNvPicPr/>
          <p:nvPr/>
        </p:nvPicPr>
        <p:blipFill>
          <a:blip r:embed="rId4">
            <a:extLst>
              <a:ext uri="{28A0092B-C50C-407E-A947-70E740481C1C}">
                <a14:useLocalDpi xmlns:a14="http://schemas.microsoft.com/office/drawing/2010/main" val="0"/>
              </a:ext>
            </a:extLst>
          </a:blip>
          <a:stretch>
            <a:fillRect/>
          </a:stretch>
        </p:blipFill>
        <p:spPr>
          <a:xfrm>
            <a:off x="3590089" y="3461486"/>
            <a:ext cx="3696335" cy="2862580"/>
          </a:xfrm>
          <a:prstGeom prst="rect">
            <a:avLst/>
          </a:prstGeom>
        </p:spPr>
      </p:pic>
      <p:sp>
        <p:nvSpPr>
          <p:cNvPr id="7" name="Rectangle 6">
            <a:extLst>
              <a:ext uri="{FF2B5EF4-FFF2-40B4-BE49-F238E27FC236}">
                <a16:creationId xmlns:a16="http://schemas.microsoft.com/office/drawing/2014/main" id="{94194FAD-726C-DB4D-BF89-EF42E09C42B5}"/>
              </a:ext>
            </a:extLst>
          </p:cNvPr>
          <p:cNvSpPr/>
          <p:nvPr/>
        </p:nvSpPr>
        <p:spPr>
          <a:xfrm>
            <a:off x="3590089" y="6286817"/>
            <a:ext cx="6096000" cy="461665"/>
          </a:xfrm>
          <a:prstGeom prst="rect">
            <a:avLst/>
          </a:prstGeom>
        </p:spPr>
        <p:txBody>
          <a:bodyPr>
            <a:spAutoFit/>
          </a:bodyPr>
          <a:lstStyle/>
          <a:p>
            <a:pPr algn="ctr">
              <a:spcAft>
                <a:spcPts val="0"/>
              </a:spcAft>
            </a:pPr>
            <a:r>
              <a:rPr lang="en-MY" sz="1200" dirty="0">
                <a:latin typeface="Times New Roman" panose="02020603050405020304" pitchFamily="18" charset="0"/>
                <a:ea typeface="Times New Roman" panose="02020603050405020304" pitchFamily="18" charset="0"/>
              </a:rPr>
              <a:t>2D PCA scatterplot (grouped by data collection year --- 02 refers to years 2002, 03 to 2003 and so on)</a:t>
            </a:r>
            <a:endParaRPr lang="en-SG" sz="1200" dirty="0">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ED7AEC77-41EE-A041-9046-E107420AF5FF}"/>
              </a:ext>
            </a:extLst>
          </p:cNvPr>
          <p:cNvSpPr/>
          <p:nvPr/>
        </p:nvSpPr>
        <p:spPr>
          <a:xfrm>
            <a:off x="185154" y="3282435"/>
            <a:ext cx="6096000" cy="276999"/>
          </a:xfrm>
          <a:prstGeom prst="rect">
            <a:avLst/>
          </a:prstGeom>
        </p:spPr>
        <p:txBody>
          <a:bodyPr>
            <a:spAutoFit/>
          </a:bodyPr>
          <a:lstStyle/>
          <a:p>
            <a:pPr algn="ctr">
              <a:spcAft>
                <a:spcPts val="0"/>
              </a:spcAft>
            </a:pPr>
            <a:r>
              <a:rPr lang="en-MY" sz="1200" dirty="0">
                <a:latin typeface="Times New Roman" panose="02020603050405020304" pitchFamily="18" charset="0"/>
                <a:ea typeface="Times New Roman" panose="02020603050405020304" pitchFamily="18" charset="0"/>
              </a:rPr>
              <a:t>2D PCA scatterplot (grouping by ethnic groups--- CEU = CEU, CHB=ASN, and JPT=HAN)</a:t>
            </a:r>
            <a:endParaRPr lang="en-SG"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75405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A57C-DE5E-8D4E-99D1-54D9CAD19F0E}"/>
              </a:ext>
            </a:extLst>
          </p:cNvPr>
          <p:cNvSpPr>
            <a:spLocks noGrp="1"/>
          </p:cNvSpPr>
          <p:nvPr>
            <p:ph type="title"/>
          </p:nvPr>
        </p:nvSpPr>
        <p:spPr/>
        <p:txBody>
          <a:bodyPr/>
          <a:lstStyle/>
          <a:p>
            <a:r>
              <a:rPr lang="en-US" dirty="0"/>
              <a:t>Live Demo:</a:t>
            </a:r>
            <a:br>
              <a:rPr lang="en-US" dirty="0"/>
            </a:br>
            <a:r>
              <a:rPr lang="en-US" dirty="0"/>
              <a:t>Checking for confounders using R in your own data</a:t>
            </a:r>
          </a:p>
        </p:txBody>
      </p:sp>
    </p:spTree>
    <p:extLst>
      <p:ext uri="{BB962C8B-B14F-4D97-AF65-F5344CB8AC3E}">
        <p14:creationId xmlns:p14="http://schemas.microsoft.com/office/powerpoint/2010/main" val="3785772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4D828D-7F47-9A45-AFB8-EA88C550E3D6}"/>
              </a:ext>
            </a:extLst>
          </p:cNvPr>
          <p:cNvSpPr>
            <a:spLocks noGrp="1"/>
          </p:cNvSpPr>
          <p:nvPr>
            <p:ph type="ctrTitle"/>
          </p:nvPr>
        </p:nvSpPr>
        <p:spPr/>
        <p:txBody>
          <a:bodyPr/>
          <a:lstStyle/>
          <a:p>
            <a:r>
              <a:rPr lang="en-US" dirty="0"/>
              <a:t>Break</a:t>
            </a:r>
          </a:p>
        </p:txBody>
      </p:sp>
      <p:sp>
        <p:nvSpPr>
          <p:cNvPr id="4" name="Subtitle 3">
            <a:extLst>
              <a:ext uri="{FF2B5EF4-FFF2-40B4-BE49-F238E27FC236}">
                <a16:creationId xmlns:a16="http://schemas.microsoft.com/office/drawing/2014/main" id="{AFEB98B1-0814-EB41-8B7B-E56D9A4CCE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7303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E5D7EEF-2D51-434F-8683-70A55743AE51}"/>
              </a:ext>
            </a:extLst>
          </p:cNvPr>
          <p:cNvSpPr txBox="1">
            <a:spLocks/>
          </p:cNvSpPr>
          <p:nvPr/>
        </p:nvSpPr>
        <p:spPr>
          <a:xfrm>
            <a:off x="985132" y="2668061"/>
            <a:ext cx="11351773"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The Anna Karenina Principle</a:t>
            </a:r>
            <a:br>
              <a:rPr lang="en-US" sz="4000" dirty="0"/>
            </a:br>
            <a:r>
              <a:rPr lang="en-SG" sz="2800" dirty="0"/>
              <a:t>IH7001 Introduction to Medical Research</a:t>
            </a:r>
            <a:br>
              <a:rPr lang="en-US" sz="2800" dirty="0"/>
            </a:br>
            <a:br>
              <a:rPr lang="en-US" sz="2800" dirty="0"/>
            </a:br>
            <a:r>
              <a:rPr lang="en-US" sz="2800" dirty="0"/>
              <a:t>Dr Wilson Goh</a:t>
            </a:r>
            <a:br>
              <a:rPr lang="en-US" sz="2800" dirty="0"/>
            </a:br>
            <a:r>
              <a:rPr lang="en-US" sz="2800" dirty="0"/>
              <a:t>School of Biological Sciences</a:t>
            </a:r>
          </a:p>
        </p:txBody>
      </p:sp>
      <p:pic>
        <p:nvPicPr>
          <p:cNvPr id="5" name="Picture 4">
            <a:extLst>
              <a:ext uri="{FF2B5EF4-FFF2-40B4-BE49-F238E27FC236}">
                <a16:creationId xmlns:a16="http://schemas.microsoft.com/office/drawing/2014/main" id="{37321835-C190-5040-A755-5F6B88545E8D}"/>
              </a:ext>
            </a:extLst>
          </p:cNvPr>
          <p:cNvPicPr>
            <a:picLocks noChangeAspect="1"/>
          </p:cNvPicPr>
          <p:nvPr/>
        </p:nvPicPr>
        <p:blipFill>
          <a:blip r:embed="rId2"/>
          <a:stretch>
            <a:fillRect/>
          </a:stretch>
        </p:blipFill>
        <p:spPr>
          <a:xfrm>
            <a:off x="985132" y="1154144"/>
            <a:ext cx="2670331" cy="955978"/>
          </a:xfrm>
          <a:prstGeom prst="rect">
            <a:avLst/>
          </a:prstGeom>
        </p:spPr>
      </p:pic>
    </p:spTree>
    <p:extLst>
      <p:ext uri="{BB962C8B-B14F-4D97-AF65-F5344CB8AC3E}">
        <p14:creationId xmlns:p14="http://schemas.microsoft.com/office/powerpoint/2010/main" val="3999637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Anna Karenina Principle</a:t>
            </a:r>
          </a:p>
        </p:txBody>
      </p:sp>
      <p:pic>
        <p:nvPicPr>
          <p:cNvPr id="5" name="Picture 4"/>
          <p:cNvPicPr>
            <a:picLocks noChangeAspect="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t="18288" b="21105"/>
          <a:stretch/>
        </p:blipFill>
        <p:spPr>
          <a:xfrm>
            <a:off x="-1" y="1272988"/>
            <a:ext cx="7637929" cy="4483576"/>
          </a:xfrm>
          <a:prstGeom prst="rect">
            <a:avLst/>
          </a:prstGeom>
        </p:spPr>
      </p:pic>
      <p:sp>
        <p:nvSpPr>
          <p:cNvPr id="6" name="Content Placeholder 2">
            <a:extLst>
              <a:ext uri="{FF2B5EF4-FFF2-40B4-BE49-F238E27FC236}">
                <a16:creationId xmlns:a16="http://schemas.microsoft.com/office/drawing/2014/main" id="{3349BBFF-1D4D-6A46-9686-DA0689C5AC5C}"/>
              </a:ext>
            </a:extLst>
          </p:cNvPr>
          <p:cNvSpPr txBox="1">
            <a:spLocks/>
          </p:cNvSpPr>
          <p:nvPr/>
        </p:nvSpPr>
        <p:spPr>
          <a:xfrm>
            <a:off x="2394408" y="2684746"/>
            <a:ext cx="2743200" cy="1660060"/>
          </a:xfrm>
          <a:prstGeom prst="rect">
            <a:avLst/>
          </a:prstGeom>
          <a:solidFill>
            <a:srgbClr val="A6CCD6"/>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SG" sz="2400" dirty="0"/>
          </a:p>
        </p:txBody>
      </p:sp>
      <p:sp>
        <p:nvSpPr>
          <p:cNvPr id="7" name="Rectangle 6"/>
          <p:cNvSpPr/>
          <p:nvPr/>
        </p:nvSpPr>
        <p:spPr>
          <a:xfrm>
            <a:off x="7180728" y="1300409"/>
            <a:ext cx="5029200" cy="142381"/>
          </a:xfrm>
          <a:prstGeom prst="rect">
            <a:avLst/>
          </a:prstGeom>
          <a:solidFill>
            <a:srgbClr val="3D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p:cNvSpPr txBox="1"/>
          <p:nvPr/>
        </p:nvSpPr>
        <p:spPr>
          <a:xfrm>
            <a:off x="2243579" y="2234153"/>
            <a:ext cx="2771480" cy="1200329"/>
          </a:xfrm>
          <a:prstGeom prst="rect">
            <a:avLst/>
          </a:prstGeom>
          <a:noFill/>
        </p:spPr>
        <p:txBody>
          <a:bodyPr wrap="square" rtlCol="0">
            <a:spAutoFit/>
          </a:bodyPr>
          <a:lstStyle/>
          <a:p>
            <a:r>
              <a:rPr lang="en-US" dirty="0"/>
              <a:t>Happy families are all alike; every unhappy family is unhappy in its own way.</a:t>
            </a:r>
          </a:p>
          <a:p>
            <a:pPr algn="r"/>
            <a:r>
              <a:rPr lang="en-US" i="1" dirty="0"/>
              <a:t>~ Leo Tolstoy</a:t>
            </a:r>
            <a:endParaRPr lang="en-GB" i="1" dirty="0"/>
          </a:p>
        </p:txBody>
      </p:sp>
      <p:sp>
        <p:nvSpPr>
          <p:cNvPr id="8" name="TextBox 7"/>
          <p:cNvSpPr txBox="1"/>
          <p:nvPr/>
        </p:nvSpPr>
        <p:spPr>
          <a:xfrm>
            <a:off x="2579801" y="3584989"/>
            <a:ext cx="3000867" cy="1477328"/>
          </a:xfrm>
          <a:prstGeom prst="rect">
            <a:avLst/>
          </a:prstGeom>
          <a:noFill/>
        </p:spPr>
        <p:txBody>
          <a:bodyPr wrap="square" rtlCol="0">
            <a:spAutoFit/>
          </a:bodyPr>
          <a:lstStyle/>
          <a:p>
            <a:r>
              <a:rPr lang="en-US" dirty="0"/>
              <a:t>Translation: There are many ways to violate the hull hypothesis but only one way that is truly pertinent to the outcome of interest.</a:t>
            </a:r>
            <a:endParaRPr lang="en-GB" i="1" dirty="0"/>
          </a:p>
        </p:txBody>
      </p:sp>
    </p:spTree>
    <p:extLst>
      <p:ext uri="{BB962C8B-B14F-4D97-AF65-F5344CB8AC3E}">
        <p14:creationId xmlns:p14="http://schemas.microsoft.com/office/powerpoint/2010/main" val="64454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0B7F-9FA6-3D48-BD9D-69C2A0E2D8E8}"/>
              </a:ext>
            </a:extLst>
          </p:cNvPr>
          <p:cNvSpPr>
            <a:spLocks noGrp="1"/>
          </p:cNvSpPr>
          <p:nvPr>
            <p:ph type="title"/>
          </p:nvPr>
        </p:nvSpPr>
        <p:spPr/>
        <p:txBody>
          <a:bodyPr/>
          <a:lstStyle/>
          <a:p>
            <a:r>
              <a:rPr lang="en-US" dirty="0"/>
              <a:t>Setup for a Statistical Test</a:t>
            </a:r>
          </a:p>
        </p:txBody>
      </p:sp>
      <p:pic>
        <p:nvPicPr>
          <p:cNvPr id="5" name="Picture 4" descr="F:\vivek sharma\Vivek Sharma\kamna\NTU_\7-06-2018\Source\8 and 9a The art of statistics-Anna Karenina\Images\Slide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39" y="1922150"/>
            <a:ext cx="5101666" cy="396017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4"/>
          <p:cNvSpPr txBox="1"/>
          <p:nvPr/>
        </p:nvSpPr>
        <p:spPr>
          <a:xfrm>
            <a:off x="1011439" y="1495646"/>
            <a:ext cx="510166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t>The elements of null hypothesis statistical testing.</a:t>
            </a:r>
          </a:p>
        </p:txBody>
      </p:sp>
      <p:sp>
        <p:nvSpPr>
          <p:cNvPr id="7" name="TextBox 6"/>
          <p:cNvSpPr txBox="1"/>
          <p:nvPr/>
        </p:nvSpPr>
        <p:spPr>
          <a:xfrm rot="16200000">
            <a:off x="-36131" y="2641421"/>
            <a:ext cx="163001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Null Condition</a:t>
            </a:r>
          </a:p>
        </p:txBody>
      </p:sp>
      <p:sp>
        <p:nvSpPr>
          <p:cNvPr id="8" name="TextBox 7"/>
          <p:cNvSpPr txBox="1"/>
          <p:nvPr/>
        </p:nvSpPr>
        <p:spPr>
          <a:xfrm rot="16200000">
            <a:off x="-36131" y="4829546"/>
            <a:ext cx="163001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Null Condition</a:t>
            </a:r>
          </a:p>
        </p:txBody>
      </p:sp>
      <p:sp>
        <p:nvSpPr>
          <p:cNvPr id="9" name="TextBox 8"/>
          <p:cNvSpPr txBox="1"/>
          <p:nvPr/>
        </p:nvSpPr>
        <p:spPr>
          <a:xfrm rot="5400000">
            <a:off x="5229759" y="2438562"/>
            <a:ext cx="2039722"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True Negative/False Negative</a:t>
            </a:r>
          </a:p>
          <a:p>
            <a:pPr algn="ctr"/>
            <a:endParaRPr lang="en-US" sz="1600" dirty="0"/>
          </a:p>
        </p:txBody>
      </p:sp>
      <p:sp>
        <p:nvSpPr>
          <p:cNvPr id="10" name="TextBox 9"/>
          <p:cNvSpPr txBox="1"/>
          <p:nvPr/>
        </p:nvSpPr>
        <p:spPr>
          <a:xfrm rot="5400000">
            <a:off x="5471029" y="4779188"/>
            <a:ext cx="1803403"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True Positive/False Positive</a:t>
            </a:r>
          </a:p>
        </p:txBody>
      </p:sp>
      <p:sp>
        <p:nvSpPr>
          <p:cNvPr id="11" name="TextBox 10"/>
          <p:cNvSpPr txBox="1"/>
          <p:nvPr/>
        </p:nvSpPr>
        <p:spPr>
          <a:xfrm>
            <a:off x="893332" y="3619836"/>
            <a:ext cx="173674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No Effect (Gene is Irrelevant)</a:t>
            </a:r>
          </a:p>
        </p:txBody>
      </p:sp>
      <p:sp>
        <p:nvSpPr>
          <p:cNvPr id="12" name="TextBox 11"/>
          <p:cNvSpPr txBox="1"/>
          <p:nvPr/>
        </p:nvSpPr>
        <p:spPr>
          <a:xfrm>
            <a:off x="817481" y="5920150"/>
            <a:ext cx="188844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No Effect (Gene is Irrelevant)</a:t>
            </a:r>
          </a:p>
        </p:txBody>
      </p:sp>
      <p:sp>
        <p:nvSpPr>
          <p:cNvPr id="13" name="TextBox 12"/>
          <p:cNvSpPr txBox="1"/>
          <p:nvPr/>
        </p:nvSpPr>
        <p:spPr>
          <a:xfrm>
            <a:off x="4202160" y="3619836"/>
            <a:ext cx="2217641"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Null Condition Retained</a:t>
            </a:r>
          </a:p>
        </p:txBody>
      </p:sp>
      <p:sp>
        <p:nvSpPr>
          <p:cNvPr id="14" name="TextBox 13"/>
          <p:cNvSpPr txBox="1"/>
          <p:nvPr/>
        </p:nvSpPr>
        <p:spPr>
          <a:xfrm>
            <a:off x="4279043" y="5920150"/>
            <a:ext cx="2121683"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Null rejected (Gene may/may not be relevant)</a:t>
            </a:r>
          </a:p>
        </p:txBody>
      </p:sp>
      <p:grpSp>
        <p:nvGrpSpPr>
          <p:cNvPr id="15" name="Group 14"/>
          <p:cNvGrpSpPr/>
          <p:nvPr/>
        </p:nvGrpSpPr>
        <p:grpSpPr>
          <a:xfrm>
            <a:off x="2831471" y="2400428"/>
            <a:ext cx="1618862" cy="685483"/>
            <a:chOff x="3846444" y="2475164"/>
            <a:chExt cx="1618862" cy="685483"/>
          </a:xfrm>
        </p:grpSpPr>
        <p:sp>
          <p:nvSpPr>
            <p:cNvPr id="19" name="Right Arrow 18"/>
            <p:cNvSpPr/>
            <p:nvPr/>
          </p:nvSpPr>
          <p:spPr>
            <a:xfrm>
              <a:off x="3846444" y="2475164"/>
              <a:ext cx="1499594" cy="685483"/>
            </a:xfrm>
            <a:prstGeom prst="rightArrow">
              <a:avLst/>
            </a:prstGeom>
            <a:solidFill>
              <a:srgbClr val="92D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20" name="TextBox 15"/>
            <p:cNvSpPr txBox="1"/>
            <p:nvPr/>
          </p:nvSpPr>
          <p:spPr>
            <a:xfrm>
              <a:off x="3896139" y="2648628"/>
              <a:ext cx="15691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Statistical test</a:t>
              </a:r>
            </a:p>
          </p:txBody>
        </p:sp>
      </p:grpSp>
      <p:grpSp>
        <p:nvGrpSpPr>
          <p:cNvPr id="16" name="Group 15"/>
          <p:cNvGrpSpPr/>
          <p:nvPr/>
        </p:nvGrpSpPr>
        <p:grpSpPr>
          <a:xfrm>
            <a:off x="2831471" y="4681903"/>
            <a:ext cx="1618862" cy="685483"/>
            <a:chOff x="3846444" y="2475164"/>
            <a:chExt cx="1618862" cy="685483"/>
          </a:xfrm>
        </p:grpSpPr>
        <p:sp>
          <p:nvSpPr>
            <p:cNvPr id="17" name="Right Arrow 16"/>
            <p:cNvSpPr/>
            <p:nvPr/>
          </p:nvSpPr>
          <p:spPr>
            <a:xfrm>
              <a:off x="3846444" y="2475164"/>
              <a:ext cx="1499594" cy="685483"/>
            </a:xfrm>
            <a:prstGeom prst="rightArrow">
              <a:avLst/>
            </a:prstGeom>
            <a:solidFill>
              <a:srgbClr val="92D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8" name="TextBox 27"/>
            <p:cNvSpPr txBox="1"/>
            <p:nvPr/>
          </p:nvSpPr>
          <p:spPr>
            <a:xfrm>
              <a:off x="3896139" y="2648628"/>
              <a:ext cx="15691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Statistical test</a:t>
              </a:r>
            </a:p>
          </p:txBody>
        </p:sp>
      </p:grpSp>
    </p:spTree>
    <p:extLst>
      <p:ext uri="{BB962C8B-B14F-4D97-AF65-F5344CB8AC3E}">
        <p14:creationId xmlns:p14="http://schemas.microsoft.com/office/powerpoint/2010/main" val="370418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89CCD-D8AD-D448-AEB8-A69BD0814CAC}"/>
              </a:ext>
            </a:extLst>
          </p:cNvPr>
          <p:cNvSpPr>
            <a:spLocks noGrp="1"/>
          </p:cNvSpPr>
          <p:nvPr>
            <p:ph type="title"/>
          </p:nvPr>
        </p:nvSpPr>
        <p:spPr/>
        <p:txBody>
          <a:bodyPr/>
          <a:lstStyle/>
          <a:p>
            <a:r>
              <a:rPr lang="en-US" dirty="0"/>
              <a:t>Bioinformatics</a:t>
            </a:r>
          </a:p>
        </p:txBody>
      </p:sp>
      <p:sp>
        <p:nvSpPr>
          <p:cNvPr id="3" name="Content Placeholder 2">
            <a:extLst>
              <a:ext uri="{FF2B5EF4-FFF2-40B4-BE49-F238E27FC236}">
                <a16:creationId xmlns:a16="http://schemas.microsoft.com/office/drawing/2014/main" id="{0A3733CD-A4EC-444E-A8C9-581948E8593E}"/>
              </a:ext>
            </a:extLst>
          </p:cNvPr>
          <p:cNvSpPr>
            <a:spLocks noGrp="1"/>
          </p:cNvSpPr>
          <p:nvPr>
            <p:ph idx="1"/>
          </p:nvPr>
        </p:nvSpPr>
        <p:spPr/>
        <p:txBody>
          <a:bodyPr>
            <a:normAutofit lnSpcReduction="10000"/>
          </a:bodyPr>
          <a:lstStyle/>
          <a:p>
            <a:r>
              <a:rPr lang="en-US" dirty="0"/>
              <a:t>This is simply information technology applied on the biological domain</a:t>
            </a:r>
          </a:p>
          <a:p>
            <a:r>
              <a:rPr lang="en-US" dirty="0"/>
              <a:t>It is meant to be a support discipline and therefore does not have a core body of concepts that is stable and invariant</a:t>
            </a:r>
          </a:p>
          <a:p>
            <a:pPr lvl="1"/>
            <a:r>
              <a:rPr lang="en-US" dirty="0"/>
              <a:t>An example of a stable and invariant core concept in biology is the “Central Dogma of Biology”</a:t>
            </a:r>
          </a:p>
          <a:p>
            <a:r>
              <a:rPr lang="en-US" dirty="0"/>
              <a:t>Professional requirements in Bioinformatics changes according to the prevalent technology popular at the time</a:t>
            </a:r>
          </a:p>
          <a:p>
            <a:pPr lvl="1"/>
            <a:r>
              <a:rPr lang="en-US" dirty="0"/>
              <a:t>During the early 2000s, bioinformaticians with skills in sequence alignment and microarray analysis technologies were in demand</a:t>
            </a:r>
          </a:p>
          <a:p>
            <a:pPr lvl="1"/>
            <a:r>
              <a:rPr lang="en-US" dirty="0"/>
              <a:t>Currently, given the popularity of new proteomics and genomics technologies, these bioinformaticians who failed to upgrade are no longer in demand</a:t>
            </a:r>
          </a:p>
        </p:txBody>
      </p:sp>
    </p:spTree>
    <p:extLst>
      <p:ext uri="{BB962C8B-B14F-4D97-AF65-F5344CB8AC3E}">
        <p14:creationId xmlns:p14="http://schemas.microsoft.com/office/powerpoint/2010/main" val="88400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DAD9-08F5-8D48-95B3-3BE70E8D1413}"/>
              </a:ext>
            </a:extLst>
          </p:cNvPr>
          <p:cNvSpPr>
            <a:spLocks noGrp="1"/>
          </p:cNvSpPr>
          <p:nvPr>
            <p:ph type="title"/>
          </p:nvPr>
        </p:nvSpPr>
        <p:spPr/>
        <p:txBody>
          <a:bodyPr>
            <a:normAutofit/>
          </a:bodyPr>
          <a:lstStyle/>
          <a:p>
            <a:r>
              <a:rPr lang="en-US" dirty="0"/>
              <a:t>It is in fact, very easy to reject the null hypothesis</a:t>
            </a:r>
          </a:p>
        </p:txBody>
      </p:sp>
      <p:pic>
        <p:nvPicPr>
          <p:cNvPr id="4" name="Picture 3" descr="F:\vivek sharma\Vivek Sharma\kamna\NTU_\7-06-2018\Source\8 and 9a The art of statistics-Anna Karenina\Images\Slid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4538"/>
            <a:ext cx="6665696" cy="49498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5"/>
          <p:cNvSpPr txBox="1"/>
          <p:nvPr/>
        </p:nvSpPr>
        <p:spPr>
          <a:xfrm>
            <a:off x="4145011" y="5273225"/>
            <a:ext cx="3061260"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Happiness requires positive fulfillment of all possible categories. Failure in any leads to unhappiness.</a:t>
            </a:r>
          </a:p>
        </p:txBody>
      </p:sp>
      <p:sp>
        <p:nvSpPr>
          <p:cNvPr id="6" name="TextBox 7"/>
          <p:cNvSpPr txBox="1"/>
          <p:nvPr/>
        </p:nvSpPr>
        <p:spPr>
          <a:xfrm>
            <a:off x="646447" y="4392900"/>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No Communication</a:t>
            </a:r>
          </a:p>
        </p:txBody>
      </p:sp>
      <p:sp>
        <p:nvSpPr>
          <p:cNvPr id="8" name="TextBox 8"/>
          <p:cNvSpPr txBox="1"/>
          <p:nvPr/>
        </p:nvSpPr>
        <p:spPr>
          <a:xfrm>
            <a:off x="646447" y="6241349"/>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Scandals</a:t>
            </a:r>
          </a:p>
        </p:txBody>
      </p:sp>
      <p:sp>
        <p:nvSpPr>
          <p:cNvPr id="9" name="TextBox 9"/>
          <p:cNvSpPr txBox="1"/>
          <p:nvPr/>
        </p:nvSpPr>
        <p:spPr>
          <a:xfrm>
            <a:off x="2355956" y="4392900"/>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Awful in-laws</a:t>
            </a:r>
          </a:p>
        </p:txBody>
      </p:sp>
      <p:sp>
        <p:nvSpPr>
          <p:cNvPr id="10" name="TextBox 10"/>
          <p:cNvSpPr txBox="1"/>
          <p:nvPr/>
        </p:nvSpPr>
        <p:spPr>
          <a:xfrm>
            <a:off x="619539" y="2827673"/>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Lack of $</a:t>
            </a:r>
          </a:p>
        </p:txBody>
      </p:sp>
      <p:sp>
        <p:nvSpPr>
          <p:cNvPr id="11" name="TextBox 11"/>
          <p:cNvSpPr txBox="1"/>
          <p:nvPr/>
        </p:nvSpPr>
        <p:spPr>
          <a:xfrm>
            <a:off x="2495076" y="2817734"/>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No Leisure Time</a:t>
            </a:r>
          </a:p>
        </p:txBody>
      </p:sp>
      <p:sp>
        <p:nvSpPr>
          <p:cNvPr id="12" name="TextBox 12"/>
          <p:cNvSpPr txBox="1"/>
          <p:nvPr/>
        </p:nvSpPr>
        <p:spPr>
          <a:xfrm>
            <a:off x="2514954" y="6241348"/>
            <a:ext cx="159026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Incompatibility</a:t>
            </a:r>
          </a:p>
        </p:txBody>
      </p:sp>
      <p:cxnSp>
        <p:nvCxnSpPr>
          <p:cNvPr id="13" name="Straight Connector 12"/>
          <p:cNvCxnSpPr/>
          <p:nvPr/>
        </p:nvCxnSpPr>
        <p:spPr>
          <a:xfrm>
            <a:off x="2047867" y="4864711"/>
            <a:ext cx="457148" cy="0"/>
          </a:xfrm>
          <a:prstGeom prst="line">
            <a:avLst/>
          </a:prstGeom>
          <a:ln>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4026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934C-BE37-F34E-BF54-D40033F733A3}"/>
              </a:ext>
            </a:extLst>
          </p:cNvPr>
          <p:cNvSpPr>
            <a:spLocks noGrp="1"/>
          </p:cNvSpPr>
          <p:nvPr>
            <p:ph type="title"/>
          </p:nvPr>
        </p:nvSpPr>
        <p:spPr/>
        <p:txBody>
          <a:bodyPr/>
          <a:lstStyle/>
          <a:p>
            <a:r>
              <a:rPr lang="en-US" dirty="0"/>
              <a:t>How this translates to biology</a:t>
            </a:r>
          </a:p>
        </p:txBody>
      </p:sp>
      <p:sp>
        <p:nvSpPr>
          <p:cNvPr id="6" name="TextBox 4">
            <a:extLst>
              <a:ext uri="{FF2B5EF4-FFF2-40B4-BE49-F238E27FC236}">
                <a16:creationId xmlns:a16="http://schemas.microsoft.com/office/drawing/2014/main" id="{DEABA899-7B31-3149-AC4A-A70457536216}"/>
              </a:ext>
            </a:extLst>
          </p:cNvPr>
          <p:cNvSpPr txBox="1"/>
          <p:nvPr/>
        </p:nvSpPr>
        <p:spPr>
          <a:xfrm>
            <a:off x="558279" y="6308755"/>
            <a:ext cx="663515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Only </a:t>
            </a:r>
            <a:r>
              <a:rPr lang="en-US" b="1" dirty="0"/>
              <a:t>1</a:t>
            </a:r>
            <a:r>
              <a:rPr lang="en-US" dirty="0"/>
              <a:t> of the causes for null hypothesis rejection is the one we want.</a:t>
            </a:r>
          </a:p>
        </p:txBody>
      </p:sp>
      <p:pic>
        <p:nvPicPr>
          <p:cNvPr id="7" name="Picture 6" descr="F:\vivek sharma\Vivek Sharma\kamna\NTU_\7-06-2018\Source\8 and 9a The art of statistics-Anna Karenina\Images\Slide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44" y="1461958"/>
            <a:ext cx="6459984" cy="474707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5"/>
          <p:cNvSpPr txBox="1"/>
          <p:nvPr/>
        </p:nvSpPr>
        <p:spPr>
          <a:xfrm>
            <a:off x="693169" y="1689931"/>
            <a:ext cx="2931207"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False Dichotomy</a:t>
            </a:r>
          </a:p>
          <a:p>
            <a:pPr algn="ctr"/>
            <a:r>
              <a:rPr lang="en-US" sz="1400" b="1" dirty="0"/>
              <a:t>Null; Gene does not cause disease</a:t>
            </a:r>
          </a:p>
          <a:p>
            <a:pPr algn="ctr"/>
            <a:r>
              <a:rPr lang="en-US" sz="1400" b="1" dirty="0"/>
              <a:t>Alternative: Gene causes disease</a:t>
            </a:r>
          </a:p>
          <a:p>
            <a:pPr algn="ctr"/>
            <a:endParaRPr lang="en-IN" sz="1400" b="1" dirty="0"/>
          </a:p>
        </p:txBody>
      </p:sp>
      <p:sp>
        <p:nvSpPr>
          <p:cNvPr id="9" name="TextBox 7"/>
          <p:cNvSpPr txBox="1"/>
          <p:nvPr/>
        </p:nvSpPr>
        <p:spPr>
          <a:xfrm>
            <a:off x="718807" y="2672716"/>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Wrong Test Construction</a:t>
            </a:r>
          </a:p>
        </p:txBody>
      </p:sp>
      <p:sp>
        <p:nvSpPr>
          <p:cNvPr id="10" name="TextBox 8"/>
          <p:cNvSpPr txBox="1"/>
          <p:nvPr/>
        </p:nvSpPr>
        <p:spPr>
          <a:xfrm rot="16200000">
            <a:off x="570870" y="3562339"/>
            <a:ext cx="9282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Frequency</a:t>
            </a:r>
          </a:p>
        </p:txBody>
      </p:sp>
      <p:sp>
        <p:nvSpPr>
          <p:cNvPr id="11" name="TextBox 9"/>
          <p:cNvSpPr txBox="1"/>
          <p:nvPr/>
        </p:nvSpPr>
        <p:spPr>
          <a:xfrm>
            <a:off x="1502334" y="3041033"/>
            <a:ext cx="9282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Observed</a:t>
            </a:r>
          </a:p>
        </p:txBody>
      </p:sp>
      <p:sp>
        <p:nvSpPr>
          <p:cNvPr id="12" name="TextBox 10"/>
          <p:cNvSpPr txBox="1"/>
          <p:nvPr/>
        </p:nvSpPr>
        <p:spPr>
          <a:xfrm>
            <a:off x="2245834" y="3041033"/>
            <a:ext cx="9282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Theoretical</a:t>
            </a:r>
          </a:p>
        </p:txBody>
      </p:sp>
      <p:sp>
        <p:nvSpPr>
          <p:cNvPr id="13" name="TextBox 11"/>
          <p:cNvSpPr txBox="1"/>
          <p:nvPr/>
        </p:nvSpPr>
        <p:spPr>
          <a:xfrm>
            <a:off x="718806" y="4256974"/>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Wrong Null Distribution</a:t>
            </a:r>
          </a:p>
        </p:txBody>
      </p:sp>
      <p:sp>
        <p:nvSpPr>
          <p:cNvPr id="14" name="TextBox 12"/>
          <p:cNvSpPr txBox="1"/>
          <p:nvPr/>
        </p:nvSpPr>
        <p:spPr>
          <a:xfrm rot="16200000">
            <a:off x="673422" y="5175451"/>
            <a:ext cx="9282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Frequency</a:t>
            </a:r>
          </a:p>
        </p:txBody>
      </p:sp>
      <p:sp>
        <p:nvSpPr>
          <p:cNvPr id="15" name="TextBox 13"/>
          <p:cNvSpPr txBox="1"/>
          <p:nvPr/>
        </p:nvSpPr>
        <p:spPr>
          <a:xfrm>
            <a:off x="2724397" y="4998625"/>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Draw 1</a:t>
            </a:r>
          </a:p>
        </p:txBody>
      </p:sp>
      <p:sp>
        <p:nvSpPr>
          <p:cNvPr id="16" name="TextBox 14"/>
          <p:cNvSpPr txBox="1"/>
          <p:nvPr/>
        </p:nvSpPr>
        <p:spPr>
          <a:xfrm>
            <a:off x="2724397" y="5239676"/>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Draw 2</a:t>
            </a:r>
          </a:p>
        </p:txBody>
      </p:sp>
      <p:sp>
        <p:nvSpPr>
          <p:cNvPr id="17" name="TextBox 15"/>
          <p:cNvSpPr txBox="1"/>
          <p:nvPr/>
        </p:nvSpPr>
        <p:spPr>
          <a:xfrm>
            <a:off x="718805" y="5853433"/>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Chance Association</a:t>
            </a:r>
          </a:p>
        </p:txBody>
      </p:sp>
      <p:sp>
        <p:nvSpPr>
          <p:cNvPr id="18" name="TextBox 16"/>
          <p:cNvSpPr txBox="1"/>
          <p:nvPr/>
        </p:nvSpPr>
        <p:spPr>
          <a:xfrm rot="16200000">
            <a:off x="3681542" y="1899060"/>
            <a:ext cx="92824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Abundance of gene A</a:t>
            </a:r>
          </a:p>
        </p:txBody>
      </p:sp>
      <p:sp>
        <p:nvSpPr>
          <p:cNvPr id="19" name="TextBox 17"/>
          <p:cNvSpPr txBox="1"/>
          <p:nvPr/>
        </p:nvSpPr>
        <p:spPr>
          <a:xfrm>
            <a:off x="4903562" y="1465971"/>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Monday </a:t>
            </a:r>
          </a:p>
        </p:txBody>
      </p:sp>
      <p:sp>
        <p:nvSpPr>
          <p:cNvPr id="20" name="TextBox 18"/>
          <p:cNvSpPr txBox="1"/>
          <p:nvPr/>
        </p:nvSpPr>
        <p:spPr>
          <a:xfrm>
            <a:off x="5672702" y="1989629"/>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Tuesday</a:t>
            </a:r>
          </a:p>
        </p:txBody>
      </p:sp>
      <p:sp>
        <p:nvSpPr>
          <p:cNvPr id="21" name="TextBox 19"/>
          <p:cNvSpPr txBox="1"/>
          <p:nvPr/>
        </p:nvSpPr>
        <p:spPr>
          <a:xfrm>
            <a:off x="3964509" y="2672716"/>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Batch Effect</a:t>
            </a:r>
          </a:p>
        </p:txBody>
      </p:sp>
      <p:sp>
        <p:nvSpPr>
          <p:cNvPr id="22" name="TextBox 20"/>
          <p:cNvSpPr txBox="1"/>
          <p:nvPr/>
        </p:nvSpPr>
        <p:spPr>
          <a:xfrm>
            <a:off x="5003460" y="3241118"/>
            <a:ext cx="737610"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Change Gene A</a:t>
            </a:r>
          </a:p>
        </p:txBody>
      </p:sp>
      <p:sp>
        <p:nvSpPr>
          <p:cNvPr id="23" name="TextBox 21"/>
          <p:cNvSpPr txBox="1"/>
          <p:nvPr/>
        </p:nvSpPr>
        <p:spPr>
          <a:xfrm>
            <a:off x="4200136" y="3897861"/>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Normal </a:t>
            </a:r>
          </a:p>
        </p:txBody>
      </p:sp>
      <p:sp>
        <p:nvSpPr>
          <p:cNvPr id="24" name="TextBox 22"/>
          <p:cNvSpPr txBox="1"/>
          <p:nvPr/>
        </p:nvSpPr>
        <p:spPr>
          <a:xfrm>
            <a:off x="5903549" y="3897861"/>
            <a:ext cx="7376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Diseased</a:t>
            </a:r>
          </a:p>
        </p:txBody>
      </p:sp>
      <p:sp>
        <p:nvSpPr>
          <p:cNvPr id="25" name="TextBox 23"/>
          <p:cNvSpPr txBox="1"/>
          <p:nvPr/>
        </p:nvSpPr>
        <p:spPr>
          <a:xfrm>
            <a:off x="3964508" y="4259614"/>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t>Gene is Relevant</a:t>
            </a:r>
          </a:p>
        </p:txBody>
      </p:sp>
      <p:sp>
        <p:nvSpPr>
          <p:cNvPr id="26" name="TextBox 24"/>
          <p:cNvSpPr txBox="1"/>
          <p:nvPr/>
        </p:nvSpPr>
        <p:spPr>
          <a:xfrm>
            <a:off x="3964778" y="5849168"/>
            <a:ext cx="29312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Non-causal Association</a:t>
            </a:r>
          </a:p>
        </p:txBody>
      </p:sp>
      <p:sp>
        <p:nvSpPr>
          <p:cNvPr id="27" name="TextBox 25"/>
          <p:cNvSpPr txBox="1"/>
          <p:nvPr/>
        </p:nvSpPr>
        <p:spPr>
          <a:xfrm>
            <a:off x="5261276" y="4728277"/>
            <a:ext cx="8926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True Cause</a:t>
            </a:r>
          </a:p>
        </p:txBody>
      </p:sp>
      <p:sp>
        <p:nvSpPr>
          <p:cNvPr id="28" name="TextBox 26"/>
          <p:cNvSpPr txBox="1"/>
          <p:nvPr/>
        </p:nvSpPr>
        <p:spPr>
          <a:xfrm>
            <a:off x="5672702" y="5289786"/>
            <a:ext cx="8926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Phenotype</a:t>
            </a:r>
          </a:p>
        </p:txBody>
      </p:sp>
      <p:sp>
        <p:nvSpPr>
          <p:cNvPr id="29" name="TextBox 27"/>
          <p:cNvSpPr txBox="1"/>
          <p:nvPr/>
        </p:nvSpPr>
        <p:spPr>
          <a:xfrm>
            <a:off x="3915683" y="5556471"/>
            <a:ext cx="299882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B is reported but is merely correlated to A</a:t>
            </a:r>
          </a:p>
        </p:txBody>
      </p:sp>
      <p:sp>
        <p:nvSpPr>
          <p:cNvPr id="30" name="TextBox 28"/>
          <p:cNvSpPr txBox="1"/>
          <p:nvPr/>
        </p:nvSpPr>
        <p:spPr>
          <a:xfrm>
            <a:off x="5020552" y="4744345"/>
            <a:ext cx="33595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A</a:t>
            </a:r>
          </a:p>
        </p:txBody>
      </p:sp>
      <p:sp>
        <p:nvSpPr>
          <p:cNvPr id="31" name="TextBox 29"/>
          <p:cNvSpPr txBox="1"/>
          <p:nvPr/>
        </p:nvSpPr>
        <p:spPr>
          <a:xfrm>
            <a:off x="4610322" y="5303640"/>
            <a:ext cx="33595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B</a:t>
            </a:r>
          </a:p>
        </p:txBody>
      </p:sp>
      <p:sp>
        <p:nvSpPr>
          <p:cNvPr id="32" name="TextBox 30"/>
          <p:cNvSpPr txBox="1"/>
          <p:nvPr/>
        </p:nvSpPr>
        <p:spPr>
          <a:xfrm>
            <a:off x="5419555" y="5303340"/>
            <a:ext cx="33595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C</a:t>
            </a:r>
          </a:p>
        </p:txBody>
      </p:sp>
      <p:sp>
        <p:nvSpPr>
          <p:cNvPr id="33" name="TextBox 31"/>
          <p:cNvSpPr txBox="1"/>
          <p:nvPr/>
        </p:nvSpPr>
        <p:spPr>
          <a:xfrm>
            <a:off x="4829881" y="5312186"/>
            <a:ext cx="33595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X</a:t>
            </a:r>
          </a:p>
        </p:txBody>
      </p:sp>
    </p:spTree>
    <p:extLst>
      <p:ext uri="{BB962C8B-B14F-4D97-AF65-F5344CB8AC3E}">
        <p14:creationId xmlns:p14="http://schemas.microsoft.com/office/powerpoint/2010/main" val="426199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1548-CB5B-7B44-BB84-EC978E285A5F}"/>
              </a:ext>
            </a:extLst>
          </p:cNvPr>
          <p:cNvSpPr>
            <a:spLocks noGrp="1"/>
          </p:cNvSpPr>
          <p:nvPr>
            <p:ph type="title"/>
          </p:nvPr>
        </p:nvSpPr>
        <p:spPr/>
        <p:txBody>
          <a:bodyPr/>
          <a:lstStyle/>
          <a:p>
            <a:r>
              <a:rPr lang="en-US" dirty="0"/>
              <a:t>Causes of Anna Karenina</a:t>
            </a:r>
          </a:p>
        </p:txBody>
      </p:sp>
      <p:sp>
        <p:nvSpPr>
          <p:cNvPr id="31" name="Hexagon 30"/>
          <p:cNvSpPr/>
          <p:nvPr/>
        </p:nvSpPr>
        <p:spPr>
          <a:xfrm>
            <a:off x="2340685" y="4086431"/>
            <a:ext cx="2014071" cy="1736480"/>
          </a:xfrm>
          <a:prstGeom prst="hexagon">
            <a:avLst>
              <a:gd name="adj" fmla="val 25000"/>
              <a:gd name="vf" fmla="val 115470"/>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anchor="ctr"/>
          <a:lstStyle/>
          <a:p>
            <a:pPr algn="ctr"/>
            <a:r>
              <a:rPr lang="en-US" sz="2000" dirty="0"/>
              <a:t>Causes of Anna Karenina</a:t>
            </a:r>
            <a:endParaRPr lang="en-GB" sz="2000" dirty="0"/>
          </a:p>
        </p:txBody>
      </p:sp>
      <p:sp>
        <p:nvSpPr>
          <p:cNvPr id="21" name="Hexagon 20"/>
          <p:cNvSpPr/>
          <p:nvPr/>
        </p:nvSpPr>
        <p:spPr>
          <a:xfrm>
            <a:off x="619049" y="3153732"/>
            <a:ext cx="2014071" cy="1736480"/>
          </a:xfrm>
          <a:prstGeom prst="hexagon">
            <a:avLst>
              <a:gd name="adj" fmla="val 25000"/>
              <a:gd name="vf" fmla="val 11547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000" dirty="0"/>
              <a:t>Random Sampling Error</a:t>
            </a:r>
          </a:p>
        </p:txBody>
      </p:sp>
      <p:sp>
        <p:nvSpPr>
          <p:cNvPr id="22" name="Hexagon 21"/>
          <p:cNvSpPr/>
          <p:nvPr/>
        </p:nvSpPr>
        <p:spPr>
          <a:xfrm>
            <a:off x="1036109" y="3156478"/>
            <a:ext cx="235811" cy="203239"/>
          </a:xfrm>
          <a:prstGeom prst="hexagon">
            <a:avLst>
              <a:gd name="adj" fmla="val 25000"/>
              <a:gd name="vf" fmla="val 115470"/>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
        <p:nvSpPr>
          <p:cNvPr id="29" name="Hexagon 28"/>
          <p:cNvSpPr/>
          <p:nvPr/>
        </p:nvSpPr>
        <p:spPr>
          <a:xfrm>
            <a:off x="4056588" y="3133087"/>
            <a:ext cx="2014071" cy="1736480"/>
          </a:xfrm>
          <a:prstGeom prst="hexagon">
            <a:avLst>
              <a:gd name="adj" fmla="val 25000"/>
              <a:gd name="vf" fmla="val 11547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Hexagon 9"/>
          <p:cNvSpPr/>
          <p:nvPr/>
        </p:nvSpPr>
        <p:spPr>
          <a:xfrm>
            <a:off x="4369134" y="3402556"/>
            <a:ext cx="1388979" cy="11975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60960" rIns="0" bIns="60960" numCol="1" spcCol="1270" anchor="ctr" anchorCtr="0">
            <a:noAutofit/>
          </a:bodyPr>
          <a:lstStyle/>
          <a:p>
            <a:pPr algn="ctr" defTabSz="2133600">
              <a:lnSpc>
                <a:spcPct val="90000"/>
              </a:lnSpc>
              <a:spcBef>
                <a:spcPct val="0"/>
              </a:spcBef>
              <a:spcAft>
                <a:spcPct val="35000"/>
              </a:spcAft>
            </a:pPr>
            <a:r>
              <a:rPr lang="en-US" sz="2000" dirty="0"/>
              <a:t>Wrong Null Distribution</a:t>
            </a:r>
          </a:p>
        </p:txBody>
      </p:sp>
      <p:sp>
        <p:nvSpPr>
          <p:cNvPr id="24" name="Hexagon 23"/>
          <p:cNvSpPr/>
          <p:nvPr/>
        </p:nvSpPr>
        <p:spPr>
          <a:xfrm>
            <a:off x="5452350" y="3133087"/>
            <a:ext cx="235811" cy="203239"/>
          </a:xfrm>
          <a:prstGeom prst="hexagon">
            <a:avLst>
              <a:gd name="adj" fmla="val 25000"/>
              <a:gd name="vf" fmla="val 115470"/>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
        <p:nvSpPr>
          <p:cNvPr id="27" name="Hexagon 26"/>
          <p:cNvSpPr/>
          <p:nvPr/>
        </p:nvSpPr>
        <p:spPr>
          <a:xfrm>
            <a:off x="2340685" y="2183872"/>
            <a:ext cx="2014071" cy="1736480"/>
          </a:xfrm>
          <a:prstGeom prst="hexagon">
            <a:avLst>
              <a:gd name="adj" fmla="val 25000"/>
              <a:gd name="vf" fmla="val 11547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dirty="0"/>
          </a:p>
        </p:txBody>
      </p:sp>
      <p:sp>
        <p:nvSpPr>
          <p:cNvPr id="28" name="Hexagon 12"/>
          <p:cNvSpPr/>
          <p:nvPr/>
        </p:nvSpPr>
        <p:spPr>
          <a:xfrm>
            <a:off x="2506318" y="2453341"/>
            <a:ext cx="1693719" cy="11975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60960" rIns="0" bIns="60960" numCol="1" spcCol="1270" anchor="ctr" anchorCtr="0">
            <a:noAutofit/>
          </a:bodyPr>
          <a:lstStyle/>
          <a:p>
            <a:pPr algn="ctr"/>
            <a:r>
              <a:rPr lang="en-US" sz="2000" dirty="0"/>
              <a:t>Subpopulation Effects</a:t>
            </a:r>
          </a:p>
        </p:txBody>
      </p:sp>
      <p:sp>
        <p:nvSpPr>
          <p:cNvPr id="26" name="Hexagon 25"/>
          <p:cNvSpPr/>
          <p:nvPr/>
        </p:nvSpPr>
        <p:spPr>
          <a:xfrm>
            <a:off x="2729519" y="2183872"/>
            <a:ext cx="235811" cy="203239"/>
          </a:xfrm>
          <a:prstGeom prst="hexagon">
            <a:avLst>
              <a:gd name="adj" fmla="val 25000"/>
              <a:gd name="vf" fmla="val 115470"/>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873981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E5D7EEF-2D51-434F-8683-70A55743AE51}"/>
              </a:ext>
            </a:extLst>
          </p:cNvPr>
          <p:cNvSpPr txBox="1">
            <a:spLocks/>
          </p:cNvSpPr>
          <p:nvPr/>
        </p:nvSpPr>
        <p:spPr>
          <a:xfrm>
            <a:off x="985132" y="2668061"/>
            <a:ext cx="11351773"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Random Sampling Error – </a:t>
            </a:r>
            <a:br>
              <a:rPr lang="en-US" sz="4000" b="1" dirty="0"/>
            </a:br>
            <a:r>
              <a:rPr lang="en-US" sz="4000" b="1" dirty="0"/>
              <a:t>The Anna Karenina Principle</a:t>
            </a:r>
            <a:br>
              <a:rPr lang="en-US" sz="4000" dirty="0"/>
            </a:br>
            <a:r>
              <a:rPr lang="en-SG" sz="2800" dirty="0"/>
              <a:t>IH7001 Introduction to Medical Research</a:t>
            </a:r>
            <a:br>
              <a:rPr lang="en-US" sz="2800" dirty="0"/>
            </a:br>
            <a:br>
              <a:rPr lang="en-US" sz="2800" dirty="0"/>
            </a:br>
            <a:r>
              <a:rPr lang="en-US" sz="2800" dirty="0"/>
              <a:t>Dr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37321835-C190-5040-A755-5F6B88545E8D}"/>
              </a:ext>
            </a:extLst>
          </p:cNvPr>
          <p:cNvPicPr>
            <a:picLocks noChangeAspect="1"/>
          </p:cNvPicPr>
          <p:nvPr/>
        </p:nvPicPr>
        <p:blipFill>
          <a:blip r:embed="rId2"/>
          <a:stretch>
            <a:fillRect/>
          </a:stretch>
        </p:blipFill>
        <p:spPr>
          <a:xfrm>
            <a:off x="985132" y="1154144"/>
            <a:ext cx="2670331" cy="955978"/>
          </a:xfrm>
          <a:prstGeom prst="rect">
            <a:avLst/>
          </a:prstGeom>
        </p:spPr>
      </p:pic>
    </p:spTree>
    <p:extLst>
      <p:ext uri="{BB962C8B-B14F-4D97-AF65-F5344CB8AC3E}">
        <p14:creationId xmlns:p14="http://schemas.microsoft.com/office/powerpoint/2010/main" val="1289493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9600" y="1365813"/>
            <a:ext cx="5396753" cy="5140800"/>
          </a:xfrm>
          <a:prstGeom prst="rect">
            <a:avLst/>
          </a:prstGeom>
          <a:solidFill>
            <a:schemeClr val="bg1"/>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616240" y="1371481"/>
            <a:ext cx="5390114" cy="538818"/>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t>Consider a gene rs123 with two alleles, A and G.</a:t>
            </a:r>
          </a:p>
        </p:txBody>
      </p:sp>
      <p:sp>
        <p:nvSpPr>
          <p:cNvPr id="13" name="Rectangle 12"/>
          <p:cNvSpPr/>
          <p:nvPr/>
        </p:nvSpPr>
        <p:spPr>
          <a:xfrm>
            <a:off x="616240" y="1995905"/>
            <a:ext cx="5390114" cy="538818"/>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charset="0"/>
                <a:ea typeface="宋体" charset="-122"/>
                <a:cs typeface="Times New Roman" charset="0"/>
              </a:rPr>
              <a:t>Original Null</a:t>
            </a:r>
            <a:r>
              <a:rPr lang="en-US" dirty="0">
                <a:latin typeface="Calibri" charset="0"/>
                <a:ea typeface="宋体" charset="-122"/>
                <a:cs typeface="Times New Roman" charset="0"/>
              </a:rPr>
              <a:t>: rs123 alleles are identically distributed in the two populations.</a:t>
            </a:r>
            <a:endParaRPr lang="en-GB" dirty="0">
              <a:latin typeface="Calibri" charset="0"/>
              <a:ea typeface="宋体" charset="-122"/>
              <a:cs typeface="Times New Roman" charset="0"/>
            </a:endParaRPr>
          </a:p>
        </p:txBody>
      </p:sp>
      <p:sp>
        <p:nvSpPr>
          <p:cNvPr id="14" name="Rectangle 13"/>
          <p:cNvSpPr/>
          <p:nvPr/>
        </p:nvSpPr>
        <p:spPr>
          <a:xfrm>
            <a:off x="616240" y="2620328"/>
            <a:ext cx="5390114" cy="538818"/>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Calibri" charset="0"/>
                <a:ea typeface="宋体" charset="-122"/>
                <a:cs typeface="Times New Roman" charset="0"/>
              </a:rPr>
              <a:t>Original Alternative</a:t>
            </a:r>
            <a:r>
              <a:rPr lang="en-US" dirty="0">
                <a:latin typeface="Calibri" charset="0"/>
                <a:ea typeface="宋体" charset="-122"/>
                <a:cs typeface="Times New Roman" charset="0"/>
              </a:rPr>
              <a:t>: rs123 alleles are non-identically distributed in the two populations.</a:t>
            </a:r>
            <a:endParaRPr lang="en-GB" dirty="0">
              <a:latin typeface="Calibri" charset="0"/>
              <a:ea typeface="宋体" charset="-122"/>
              <a:cs typeface="Times New Roman" charset="0"/>
            </a:endParaRPr>
          </a:p>
        </p:txBody>
      </p:sp>
      <p:sp>
        <p:nvSpPr>
          <p:cNvPr id="2" name="Title 1"/>
          <p:cNvSpPr>
            <a:spLocks noGrp="1"/>
          </p:cNvSpPr>
          <p:nvPr>
            <p:ph type="title"/>
          </p:nvPr>
        </p:nvSpPr>
        <p:spPr/>
        <p:txBody>
          <a:bodyPr>
            <a:normAutofit/>
          </a:bodyPr>
          <a:lstStyle/>
          <a:p>
            <a:r>
              <a:rPr lang="en-US" dirty="0"/>
              <a:t>Random Sampling Error</a:t>
            </a:r>
          </a:p>
        </p:txBody>
      </p:sp>
      <p:sp>
        <p:nvSpPr>
          <p:cNvPr id="6" name="TextBox 5"/>
          <p:cNvSpPr txBox="1"/>
          <p:nvPr/>
        </p:nvSpPr>
        <p:spPr>
          <a:xfrm>
            <a:off x="2385492" y="5611145"/>
            <a:ext cx="1839863" cy="369332"/>
          </a:xfrm>
          <a:prstGeom prst="rect">
            <a:avLst/>
          </a:prstGeom>
          <a:noFill/>
        </p:spPr>
        <p:txBody>
          <a:bodyPr wrap="none" rtlCol="0">
            <a:spAutoFit/>
          </a:bodyPr>
          <a:lstStyle/>
          <a:p>
            <a:r>
              <a:rPr lang="en-US" dirty="0"/>
              <a:t>Is this significant?</a:t>
            </a:r>
          </a:p>
        </p:txBody>
      </p:sp>
      <p:sp>
        <p:nvSpPr>
          <p:cNvPr id="7" name="TextBox 6"/>
          <p:cNvSpPr txBox="1"/>
          <p:nvPr/>
        </p:nvSpPr>
        <p:spPr>
          <a:xfrm>
            <a:off x="2012569" y="6098207"/>
            <a:ext cx="2585708" cy="369332"/>
          </a:xfrm>
          <a:prstGeom prst="rect">
            <a:avLst/>
          </a:prstGeom>
          <a:noFill/>
        </p:spPr>
        <p:txBody>
          <a:bodyPr wrap="none" rtlCol="0">
            <a:spAutoFit/>
          </a:bodyPr>
          <a:lstStyle/>
          <a:p>
            <a:r>
              <a:rPr lang="en-US" dirty="0"/>
              <a:t>But is it true significance?</a:t>
            </a:r>
          </a:p>
        </p:txBody>
      </p:sp>
      <p:graphicFrame>
        <p:nvGraphicFramePr>
          <p:cNvPr id="11" name="Table 10"/>
          <p:cNvGraphicFramePr>
            <a:graphicFrameLocks noGrp="1"/>
          </p:cNvGraphicFramePr>
          <p:nvPr/>
        </p:nvGraphicFramePr>
        <p:xfrm>
          <a:off x="823505" y="3852058"/>
          <a:ext cx="4963839" cy="1483360"/>
        </p:xfrm>
        <a:graphic>
          <a:graphicData uri="http://schemas.openxmlformats.org/drawingml/2006/table">
            <a:tbl>
              <a:tblPr firstRow="1" bandRow="1">
                <a:tableStyleId>{5940675A-B579-460E-94D1-54222C63F5DA}</a:tableStyleId>
              </a:tblPr>
              <a:tblGrid>
                <a:gridCol w="1654613">
                  <a:extLst>
                    <a:ext uri="{9D8B030D-6E8A-4147-A177-3AD203B41FA5}">
                      <a16:colId xmlns:a16="http://schemas.microsoft.com/office/drawing/2014/main" val="20000"/>
                    </a:ext>
                  </a:extLst>
                </a:gridCol>
                <a:gridCol w="1654613">
                  <a:extLst>
                    <a:ext uri="{9D8B030D-6E8A-4147-A177-3AD203B41FA5}">
                      <a16:colId xmlns:a16="http://schemas.microsoft.com/office/drawing/2014/main" val="20001"/>
                    </a:ext>
                  </a:extLst>
                </a:gridCol>
                <a:gridCol w="1654613">
                  <a:extLst>
                    <a:ext uri="{9D8B030D-6E8A-4147-A177-3AD203B41FA5}">
                      <a16:colId xmlns:a16="http://schemas.microsoft.com/office/drawing/2014/main" val="20002"/>
                    </a:ext>
                  </a:extLst>
                </a:gridCol>
              </a:tblGrid>
              <a:tr h="370840">
                <a:tc>
                  <a:txBody>
                    <a:bodyPr/>
                    <a:lstStyle/>
                    <a:p>
                      <a:pPr algn="l"/>
                      <a:r>
                        <a:rPr lang="en-US" sz="1600" b="1" dirty="0"/>
                        <a:t>Genotypes</a:t>
                      </a:r>
                      <a:endParaRPr lang="en-GB" sz="1600" b="1" dirty="0"/>
                    </a:p>
                  </a:txBody>
                  <a:tcPr/>
                </a:tc>
                <a:tc>
                  <a:txBody>
                    <a:bodyPr/>
                    <a:lstStyle/>
                    <a:p>
                      <a:pPr algn="l"/>
                      <a:r>
                        <a:rPr lang="en-US" sz="1600" b="1" dirty="0"/>
                        <a:t>Controls [n(%)]</a:t>
                      </a:r>
                      <a:endParaRPr lang="en-GB" sz="1600" b="1" dirty="0"/>
                    </a:p>
                  </a:txBody>
                  <a:tcPr/>
                </a:tc>
                <a:tc>
                  <a:txBody>
                    <a:bodyPr/>
                    <a:lstStyle/>
                    <a:p>
                      <a:pPr algn="l"/>
                      <a:r>
                        <a:rPr lang="en-US" sz="1600" b="1" dirty="0"/>
                        <a:t>Disease [n(%)]</a:t>
                      </a:r>
                      <a:endParaRPr lang="en-GB" sz="1600" b="1" dirty="0"/>
                    </a:p>
                  </a:txBody>
                  <a:tcPr/>
                </a:tc>
                <a:extLst>
                  <a:ext uri="{0D108BD9-81ED-4DB2-BD59-A6C34878D82A}">
                    <a16:rowId xmlns:a16="http://schemas.microsoft.com/office/drawing/2014/main" val="10000"/>
                  </a:ext>
                </a:extLst>
              </a:tr>
              <a:tr h="370840">
                <a:tc>
                  <a:txBody>
                    <a:bodyPr/>
                    <a:lstStyle/>
                    <a:p>
                      <a:pPr algn="l"/>
                      <a:r>
                        <a:rPr lang="en-US" sz="1600" dirty="0"/>
                        <a:t>AA</a:t>
                      </a:r>
                      <a:endParaRPr lang="en-GB" sz="1600" dirty="0"/>
                    </a:p>
                  </a:txBody>
                  <a:tcPr/>
                </a:tc>
                <a:tc>
                  <a:txBody>
                    <a:bodyPr/>
                    <a:lstStyle/>
                    <a:p>
                      <a:pPr algn="l"/>
                      <a:r>
                        <a:rPr lang="en-US" sz="1600" dirty="0"/>
                        <a:t>1 (0.9%)</a:t>
                      </a:r>
                      <a:endParaRPr lang="en-GB" sz="1600" dirty="0"/>
                    </a:p>
                  </a:txBody>
                  <a:tcPr/>
                </a:tc>
                <a:tc>
                  <a:txBody>
                    <a:bodyPr/>
                    <a:lstStyle/>
                    <a:p>
                      <a:pPr algn="l"/>
                      <a:r>
                        <a:rPr lang="en-US" sz="1600" dirty="0"/>
                        <a:t>0 (0%)</a:t>
                      </a:r>
                      <a:endParaRPr lang="en-GB" sz="1600" dirty="0"/>
                    </a:p>
                  </a:txBody>
                  <a:tcPr/>
                </a:tc>
                <a:extLst>
                  <a:ext uri="{0D108BD9-81ED-4DB2-BD59-A6C34878D82A}">
                    <a16:rowId xmlns:a16="http://schemas.microsoft.com/office/drawing/2014/main" val="10001"/>
                  </a:ext>
                </a:extLst>
              </a:tr>
              <a:tr h="370840">
                <a:tc>
                  <a:txBody>
                    <a:bodyPr/>
                    <a:lstStyle/>
                    <a:p>
                      <a:pPr algn="l"/>
                      <a:r>
                        <a:rPr lang="en-US" sz="1600" dirty="0"/>
                        <a:t>AG</a:t>
                      </a:r>
                      <a:endParaRPr lang="en-GB" sz="1600" dirty="0"/>
                    </a:p>
                  </a:txBody>
                  <a:tcPr/>
                </a:tc>
                <a:tc>
                  <a:txBody>
                    <a:bodyPr/>
                    <a:lstStyle/>
                    <a:p>
                      <a:pPr algn="l"/>
                      <a:r>
                        <a:rPr lang="en-US" sz="1600" dirty="0"/>
                        <a:t>38 (35.2%)</a:t>
                      </a:r>
                      <a:endParaRPr lang="en-GB" sz="1600" dirty="0"/>
                    </a:p>
                  </a:txBody>
                  <a:tcPr/>
                </a:tc>
                <a:tc>
                  <a:txBody>
                    <a:bodyPr/>
                    <a:lstStyle/>
                    <a:p>
                      <a:pPr algn="l"/>
                      <a:r>
                        <a:rPr lang="en-US" sz="1600" dirty="0"/>
                        <a:t>79 (97.5%)</a:t>
                      </a:r>
                      <a:endParaRPr lang="en-GB" sz="1600" dirty="0"/>
                    </a:p>
                  </a:txBody>
                  <a:tcPr/>
                </a:tc>
                <a:extLst>
                  <a:ext uri="{0D108BD9-81ED-4DB2-BD59-A6C34878D82A}">
                    <a16:rowId xmlns:a16="http://schemas.microsoft.com/office/drawing/2014/main" val="10002"/>
                  </a:ext>
                </a:extLst>
              </a:tr>
              <a:tr h="370840">
                <a:tc>
                  <a:txBody>
                    <a:bodyPr/>
                    <a:lstStyle/>
                    <a:p>
                      <a:pPr algn="l"/>
                      <a:r>
                        <a:rPr lang="en-US" sz="1600" dirty="0"/>
                        <a:t>GG</a:t>
                      </a:r>
                      <a:endParaRPr lang="en-GB" sz="1600" dirty="0"/>
                    </a:p>
                  </a:txBody>
                  <a:tcPr/>
                </a:tc>
                <a:tc>
                  <a:txBody>
                    <a:bodyPr/>
                    <a:lstStyle/>
                    <a:p>
                      <a:pPr algn="l"/>
                      <a:r>
                        <a:rPr lang="en-US" sz="1600" dirty="0"/>
                        <a:t>69 (63.9%)</a:t>
                      </a:r>
                      <a:endParaRPr lang="en-GB" sz="1600" dirty="0"/>
                    </a:p>
                  </a:txBody>
                  <a:tcPr/>
                </a:tc>
                <a:tc>
                  <a:txBody>
                    <a:bodyPr/>
                    <a:lstStyle/>
                    <a:p>
                      <a:pPr algn="l"/>
                      <a:r>
                        <a:rPr lang="en-US" sz="1600" dirty="0"/>
                        <a:t>2 (2.5%)</a:t>
                      </a:r>
                      <a:endParaRPr lang="en-GB" sz="1600"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823505" y="3470787"/>
            <a:ext cx="3814916" cy="369332"/>
          </a:xfrm>
          <a:prstGeom prst="rect">
            <a:avLst/>
          </a:prstGeom>
          <a:noFill/>
        </p:spPr>
        <p:txBody>
          <a:bodyPr wrap="square" rtlCol="0">
            <a:spAutoFit/>
          </a:bodyPr>
          <a:lstStyle/>
          <a:p>
            <a:r>
              <a:rPr lang="en-US" dirty="0"/>
              <a:t>rs123 chi-square p-value = 4.78E-21</a:t>
            </a:r>
            <a:endParaRPr lang="en-GB" dirty="0"/>
          </a:p>
        </p:txBody>
      </p:sp>
    </p:spTree>
    <p:extLst>
      <p:ext uri="{BB962C8B-B14F-4D97-AF65-F5344CB8AC3E}">
        <p14:creationId xmlns:p14="http://schemas.microsoft.com/office/powerpoint/2010/main" val="381239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4463592" y="2338604"/>
          <a:ext cx="3264816" cy="742420"/>
        </p:xfrm>
        <a:graphic>
          <a:graphicData uri="http://schemas.openxmlformats.org/drawingml/2006/table">
            <a:tbl>
              <a:tblPr firstRow="1" bandRow="1">
                <a:tableStyleId>{5940675A-B579-460E-94D1-54222C63F5DA}</a:tableStyleId>
              </a:tblPr>
              <a:tblGrid>
                <a:gridCol w="675963">
                  <a:extLst>
                    <a:ext uri="{9D8B030D-6E8A-4147-A177-3AD203B41FA5}">
                      <a16:colId xmlns:a16="http://schemas.microsoft.com/office/drawing/2014/main" val="20000"/>
                    </a:ext>
                  </a:extLst>
                </a:gridCol>
                <a:gridCol w="2588853">
                  <a:extLst>
                    <a:ext uri="{9D8B030D-6E8A-4147-A177-3AD203B41FA5}">
                      <a16:colId xmlns:a16="http://schemas.microsoft.com/office/drawing/2014/main" val="20001"/>
                    </a:ext>
                  </a:extLst>
                </a:gridCol>
              </a:tblGrid>
              <a:tr h="742420">
                <a:tc>
                  <a:txBody>
                    <a:bodyPr/>
                    <a:lstStyle/>
                    <a:p>
                      <a:r>
                        <a:rPr lang="en-US" sz="2000" dirty="0"/>
                        <a:t>C</a:t>
                      </a:r>
                      <a:endParaRPr lang="en-GB" sz="2000" dirty="0"/>
                    </a:p>
                  </a:txBody>
                  <a:tcPr>
                    <a:solidFill>
                      <a:srgbClr val="FF1300"/>
                    </a:solidFill>
                  </a:tcPr>
                </a:tc>
                <a:tc>
                  <a:txBody>
                    <a:bodyPr/>
                    <a:lstStyle/>
                    <a:p>
                      <a:r>
                        <a:rPr lang="en-US" sz="2000" dirty="0"/>
                        <a:t>D</a:t>
                      </a:r>
                      <a:endParaRPr lang="en-GB" sz="2000" dirty="0"/>
                    </a:p>
                  </a:txBody>
                  <a:tcPr>
                    <a:solidFill>
                      <a:srgbClr val="FFA7AB"/>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normAutofit/>
          </a:bodyPr>
          <a:lstStyle/>
          <a:p>
            <a:r>
              <a:rPr lang="en-US" dirty="0"/>
              <a:t>Sample from a Population</a:t>
            </a:r>
          </a:p>
        </p:txBody>
      </p:sp>
      <p:sp>
        <p:nvSpPr>
          <p:cNvPr id="5" name="TextBox 4"/>
          <p:cNvSpPr txBox="1"/>
          <p:nvPr/>
        </p:nvSpPr>
        <p:spPr>
          <a:xfrm>
            <a:off x="4598475" y="5892780"/>
            <a:ext cx="2995051" cy="400110"/>
          </a:xfrm>
          <a:prstGeom prst="rect">
            <a:avLst/>
          </a:prstGeom>
          <a:noFill/>
        </p:spPr>
        <p:txBody>
          <a:bodyPr wrap="none" rtlCol="0">
            <a:spAutoFit/>
          </a:bodyPr>
          <a:lstStyle/>
          <a:p>
            <a:pPr algn="ctr"/>
            <a:r>
              <a:rPr lang="en-US" sz="2000" dirty="0"/>
              <a:t>So what’s happening here?</a:t>
            </a:r>
          </a:p>
        </p:txBody>
      </p:sp>
      <p:sp>
        <p:nvSpPr>
          <p:cNvPr id="6" name="TextBox 5"/>
          <p:cNvSpPr txBox="1"/>
          <p:nvPr/>
        </p:nvSpPr>
        <p:spPr>
          <a:xfrm>
            <a:off x="961534" y="4977829"/>
            <a:ext cx="10268932" cy="707886"/>
          </a:xfrm>
          <a:prstGeom prst="rect">
            <a:avLst/>
          </a:prstGeom>
          <a:noFill/>
        </p:spPr>
        <p:txBody>
          <a:bodyPr wrap="square" rtlCol="0">
            <a:spAutoFit/>
          </a:bodyPr>
          <a:lstStyle/>
          <a:p>
            <a:pPr algn="ctr"/>
            <a:r>
              <a:rPr lang="en-US" sz="2000" dirty="0"/>
              <a:t>If the sample does not reflect the population, then the sampling bias will cause the statistical test to be significant.</a:t>
            </a:r>
          </a:p>
        </p:txBody>
      </p:sp>
      <p:graphicFrame>
        <p:nvGraphicFramePr>
          <p:cNvPr id="3" name="Table 2"/>
          <p:cNvGraphicFramePr>
            <a:graphicFrameLocks noGrp="1"/>
          </p:cNvGraphicFramePr>
          <p:nvPr/>
        </p:nvGraphicFramePr>
        <p:xfrm>
          <a:off x="609600" y="2716450"/>
          <a:ext cx="2887744" cy="1484840"/>
        </p:xfrm>
        <a:graphic>
          <a:graphicData uri="http://schemas.openxmlformats.org/drawingml/2006/table">
            <a:tbl>
              <a:tblPr firstRow="1" bandRow="1">
                <a:tableStyleId>{5940675A-B579-460E-94D1-54222C63F5DA}</a:tableStyleId>
              </a:tblPr>
              <a:tblGrid>
                <a:gridCol w="1443872">
                  <a:extLst>
                    <a:ext uri="{9D8B030D-6E8A-4147-A177-3AD203B41FA5}">
                      <a16:colId xmlns:a16="http://schemas.microsoft.com/office/drawing/2014/main" val="20000"/>
                    </a:ext>
                  </a:extLst>
                </a:gridCol>
                <a:gridCol w="1443872">
                  <a:extLst>
                    <a:ext uri="{9D8B030D-6E8A-4147-A177-3AD203B41FA5}">
                      <a16:colId xmlns:a16="http://schemas.microsoft.com/office/drawing/2014/main" val="20001"/>
                    </a:ext>
                  </a:extLst>
                </a:gridCol>
              </a:tblGrid>
              <a:tr h="1484840">
                <a:tc>
                  <a:txBody>
                    <a:bodyPr/>
                    <a:lstStyle/>
                    <a:p>
                      <a:r>
                        <a:rPr lang="en-US" sz="2000" dirty="0"/>
                        <a:t>C</a:t>
                      </a:r>
                      <a:endParaRPr lang="en-GB" sz="2000" dirty="0"/>
                    </a:p>
                  </a:txBody>
                  <a:tcPr>
                    <a:solidFill>
                      <a:srgbClr val="FF1300"/>
                    </a:solidFill>
                  </a:tcPr>
                </a:tc>
                <a:tc>
                  <a:txBody>
                    <a:bodyPr/>
                    <a:lstStyle/>
                    <a:p>
                      <a:r>
                        <a:rPr lang="en-US" sz="2000" dirty="0"/>
                        <a:t>D</a:t>
                      </a:r>
                      <a:endParaRPr lang="en-GB" sz="2000" dirty="0"/>
                    </a:p>
                  </a:txBody>
                  <a:tcPr>
                    <a:solidFill>
                      <a:srgbClr val="FFA7AB"/>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4463592" y="3835184"/>
          <a:ext cx="3264816" cy="743186"/>
        </p:xfrm>
        <a:graphic>
          <a:graphicData uri="http://schemas.openxmlformats.org/drawingml/2006/table">
            <a:tbl>
              <a:tblPr firstRow="1" bandRow="1">
                <a:tableStyleId>{5940675A-B579-460E-94D1-54222C63F5DA}</a:tableStyleId>
              </a:tblPr>
              <a:tblGrid>
                <a:gridCol w="2535561">
                  <a:extLst>
                    <a:ext uri="{9D8B030D-6E8A-4147-A177-3AD203B41FA5}">
                      <a16:colId xmlns:a16="http://schemas.microsoft.com/office/drawing/2014/main" val="20000"/>
                    </a:ext>
                  </a:extLst>
                </a:gridCol>
                <a:gridCol w="729255">
                  <a:extLst>
                    <a:ext uri="{9D8B030D-6E8A-4147-A177-3AD203B41FA5}">
                      <a16:colId xmlns:a16="http://schemas.microsoft.com/office/drawing/2014/main" val="20001"/>
                    </a:ext>
                  </a:extLst>
                </a:gridCol>
              </a:tblGrid>
              <a:tr h="743186">
                <a:tc>
                  <a:txBody>
                    <a:bodyPr/>
                    <a:lstStyle/>
                    <a:p>
                      <a:r>
                        <a:rPr lang="en-US" sz="2000" dirty="0"/>
                        <a:t>C</a:t>
                      </a:r>
                      <a:endParaRPr lang="en-GB" sz="2000" dirty="0"/>
                    </a:p>
                  </a:txBody>
                  <a:tcPr>
                    <a:solidFill>
                      <a:srgbClr val="FF1300"/>
                    </a:solidFill>
                  </a:tcPr>
                </a:tc>
                <a:tc>
                  <a:txBody>
                    <a:bodyPr/>
                    <a:lstStyle/>
                    <a:p>
                      <a:r>
                        <a:rPr lang="en-US" sz="2000" dirty="0"/>
                        <a:t>D</a:t>
                      </a:r>
                      <a:endParaRPr lang="en-GB" sz="2000" dirty="0"/>
                    </a:p>
                  </a:txBody>
                  <a:tcPr>
                    <a:solidFill>
                      <a:srgbClr val="FFA7AB"/>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8694656" y="2715684"/>
          <a:ext cx="2887744" cy="1484840"/>
        </p:xfrm>
        <a:graphic>
          <a:graphicData uri="http://schemas.openxmlformats.org/drawingml/2006/table">
            <a:tbl>
              <a:tblPr firstRow="1" bandRow="1">
                <a:tableStyleId>{5940675A-B579-460E-94D1-54222C63F5DA}</a:tableStyleId>
              </a:tblPr>
              <a:tblGrid>
                <a:gridCol w="1443872">
                  <a:extLst>
                    <a:ext uri="{9D8B030D-6E8A-4147-A177-3AD203B41FA5}">
                      <a16:colId xmlns:a16="http://schemas.microsoft.com/office/drawing/2014/main" val="20000"/>
                    </a:ext>
                  </a:extLst>
                </a:gridCol>
                <a:gridCol w="1443872">
                  <a:extLst>
                    <a:ext uri="{9D8B030D-6E8A-4147-A177-3AD203B41FA5}">
                      <a16:colId xmlns:a16="http://schemas.microsoft.com/office/drawing/2014/main" val="20001"/>
                    </a:ext>
                  </a:extLst>
                </a:gridCol>
              </a:tblGrid>
              <a:tr h="1484840">
                <a:tc>
                  <a:txBody>
                    <a:bodyPr/>
                    <a:lstStyle/>
                    <a:p>
                      <a:r>
                        <a:rPr lang="en-US" sz="2000" dirty="0"/>
                        <a:t>C</a:t>
                      </a:r>
                      <a:endParaRPr lang="en-GB" sz="2000" dirty="0"/>
                    </a:p>
                  </a:txBody>
                  <a:tcPr>
                    <a:solidFill>
                      <a:srgbClr val="FF1300"/>
                    </a:solidFill>
                  </a:tcPr>
                </a:tc>
                <a:tc>
                  <a:txBody>
                    <a:bodyPr/>
                    <a:lstStyle/>
                    <a:p>
                      <a:r>
                        <a:rPr lang="en-US" sz="2000" dirty="0"/>
                        <a:t>D</a:t>
                      </a:r>
                      <a:endParaRPr lang="en-GB" sz="2000" dirty="0"/>
                    </a:p>
                  </a:txBody>
                  <a:tcPr>
                    <a:solidFill>
                      <a:srgbClr val="FFA7AB"/>
                    </a:solidFill>
                  </a:tcPr>
                </a:tc>
                <a:extLst>
                  <a:ext uri="{0D108BD9-81ED-4DB2-BD59-A6C34878D82A}">
                    <a16:rowId xmlns:a16="http://schemas.microsoft.com/office/drawing/2014/main" val="10000"/>
                  </a:ext>
                </a:extLst>
              </a:tr>
            </a:tbl>
          </a:graphicData>
        </a:graphic>
      </p:graphicFrame>
      <p:sp>
        <p:nvSpPr>
          <p:cNvPr id="10" name="Oval 9"/>
          <p:cNvSpPr/>
          <p:nvPr/>
        </p:nvSpPr>
        <p:spPr>
          <a:xfrm>
            <a:off x="857838" y="3117787"/>
            <a:ext cx="772999" cy="77293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1" name="Oval 10"/>
          <p:cNvSpPr/>
          <p:nvPr/>
        </p:nvSpPr>
        <p:spPr>
          <a:xfrm>
            <a:off x="2414830" y="3117787"/>
            <a:ext cx="772999" cy="77293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2" name="Oval 11"/>
          <p:cNvSpPr/>
          <p:nvPr/>
        </p:nvSpPr>
        <p:spPr>
          <a:xfrm>
            <a:off x="4711809" y="2600783"/>
            <a:ext cx="300088" cy="3140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3" name="Oval 12"/>
          <p:cNvSpPr/>
          <p:nvPr/>
        </p:nvSpPr>
        <p:spPr>
          <a:xfrm>
            <a:off x="5962454" y="2452513"/>
            <a:ext cx="509052" cy="527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4" name="Oval 13"/>
          <p:cNvSpPr/>
          <p:nvPr/>
        </p:nvSpPr>
        <p:spPr>
          <a:xfrm>
            <a:off x="5330069" y="3936587"/>
            <a:ext cx="509052" cy="527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5" name="Oval 14"/>
          <p:cNvSpPr/>
          <p:nvPr/>
        </p:nvSpPr>
        <p:spPr>
          <a:xfrm>
            <a:off x="7305399" y="4150385"/>
            <a:ext cx="320886" cy="29906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6" name="Oval 15"/>
          <p:cNvSpPr/>
          <p:nvPr/>
        </p:nvSpPr>
        <p:spPr>
          <a:xfrm>
            <a:off x="9211185" y="3280178"/>
            <a:ext cx="432436" cy="4190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7" name="Oval 16"/>
          <p:cNvSpPr/>
          <p:nvPr/>
        </p:nvSpPr>
        <p:spPr>
          <a:xfrm>
            <a:off x="10609869" y="3294703"/>
            <a:ext cx="432436" cy="4190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8" name="Right Arrow 17"/>
          <p:cNvSpPr/>
          <p:nvPr/>
        </p:nvSpPr>
        <p:spPr>
          <a:xfrm>
            <a:off x="3619299" y="3187863"/>
            <a:ext cx="705045" cy="54048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9" name="TextBox 18"/>
          <p:cNvSpPr txBox="1"/>
          <p:nvPr/>
        </p:nvSpPr>
        <p:spPr>
          <a:xfrm>
            <a:off x="609600" y="2345970"/>
            <a:ext cx="2017335" cy="369332"/>
          </a:xfrm>
          <a:prstGeom prst="rect">
            <a:avLst/>
          </a:prstGeom>
          <a:noFill/>
        </p:spPr>
        <p:txBody>
          <a:bodyPr wrap="square" rtlCol="0">
            <a:spAutoFit/>
          </a:bodyPr>
          <a:lstStyle/>
          <a:p>
            <a:r>
              <a:rPr lang="en-US" dirty="0"/>
              <a:t>Population</a:t>
            </a:r>
            <a:endParaRPr lang="en-GB" dirty="0"/>
          </a:p>
        </p:txBody>
      </p:sp>
      <p:sp>
        <p:nvSpPr>
          <p:cNvPr id="20" name="TextBox 19"/>
          <p:cNvSpPr txBox="1"/>
          <p:nvPr/>
        </p:nvSpPr>
        <p:spPr>
          <a:xfrm>
            <a:off x="4448668" y="1971358"/>
            <a:ext cx="2017335" cy="369332"/>
          </a:xfrm>
          <a:prstGeom prst="rect">
            <a:avLst/>
          </a:prstGeom>
          <a:noFill/>
        </p:spPr>
        <p:txBody>
          <a:bodyPr wrap="square" rtlCol="0">
            <a:spAutoFit/>
          </a:bodyPr>
          <a:lstStyle/>
          <a:p>
            <a:r>
              <a:rPr lang="en-US" dirty="0"/>
              <a:t>Sample 1</a:t>
            </a:r>
            <a:endParaRPr lang="en-GB" dirty="0"/>
          </a:p>
        </p:txBody>
      </p:sp>
      <p:sp>
        <p:nvSpPr>
          <p:cNvPr id="21" name="TextBox 20"/>
          <p:cNvSpPr txBox="1"/>
          <p:nvPr/>
        </p:nvSpPr>
        <p:spPr>
          <a:xfrm>
            <a:off x="4448668" y="3478157"/>
            <a:ext cx="2017335" cy="369332"/>
          </a:xfrm>
          <a:prstGeom prst="rect">
            <a:avLst/>
          </a:prstGeom>
          <a:noFill/>
        </p:spPr>
        <p:txBody>
          <a:bodyPr wrap="square" rtlCol="0">
            <a:spAutoFit/>
          </a:bodyPr>
          <a:lstStyle/>
          <a:p>
            <a:r>
              <a:rPr lang="en-US" dirty="0"/>
              <a:t>Sample 2</a:t>
            </a:r>
            <a:endParaRPr lang="en-GB" dirty="0"/>
          </a:p>
        </p:txBody>
      </p:sp>
      <p:sp>
        <p:nvSpPr>
          <p:cNvPr id="22" name="TextBox 21"/>
          <p:cNvSpPr txBox="1"/>
          <p:nvPr/>
        </p:nvSpPr>
        <p:spPr>
          <a:xfrm>
            <a:off x="8634953" y="2340690"/>
            <a:ext cx="2017335" cy="369332"/>
          </a:xfrm>
          <a:prstGeom prst="rect">
            <a:avLst/>
          </a:prstGeom>
          <a:noFill/>
        </p:spPr>
        <p:txBody>
          <a:bodyPr wrap="square" rtlCol="0">
            <a:spAutoFit/>
          </a:bodyPr>
          <a:lstStyle/>
          <a:p>
            <a:r>
              <a:rPr lang="en-US" dirty="0"/>
              <a:t>Sample 3</a:t>
            </a:r>
            <a:endParaRPr lang="en-GB" dirty="0"/>
          </a:p>
        </p:txBody>
      </p:sp>
      <p:sp>
        <p:nvSpPr>
          <p:cNvPr id="23" name="Rectangle 22"/>
          <p:cNvSpPr/>
          <p:nvPr/>
        </p:nvSpPr>
        <p:spPr>
          <a:xfrm>
            <a:off x="3177765" y="1377399"/>
            <a:ext cx="5836470" cy="369332"/>
          </a:xfrm>
          <a:prstGeom prst="rect">
            <a:avLst/>
          </a:prstGeom>
        </p:spPr>
        <p:txBody>
          <a:bodyPr wrap="none">
            <a:spAutoFit/>
          </a:bodyPr>
          <a:lstStyle/>
          <a:p>
            <a:r>
              <a:rPr lang="en-US" dirty="0"/>
              <a:t>Consider what happens when we sample from a population:</a:t>
            </a:r>
            <a:endParaRPr lang="en-GB" dirty="0"/>
          </a:p>
        </p:txBody>
      </p:sp>
    </p:spTree>
    <p:extLst>
      <p:ext uri="{BB962C8B-B14F-4D97-AF65-F5344CB8AC3E}">
        <p14:creationId xmlns:p14="http://schemas.microsoft.com/office/powerpoint/2010/main" val="157016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r>
              <a:rPr lang="mr-IN" dirty="0"/>
              <a:t>…</a:t>
            </a:r>
            <a:r>
              <a:rPr lang="en-US" dirty="0"/>
              <a:t>what can we do?</a:t>
            </a:r>
          </a:p>
        </p:txBody>
      </p:sp>
      <p:sp>
        <p:nvSpPr>
          <p:cNvPr id="6" name="TextBox 5"/>
          <p:cNvSpPr txBox="1"/>
          <p:nvPr/>
        </p:nvSpPr>
        <p:spPr>
          <a:xfrm>
            <a:off x="333863" y="6177213"/>
            <a:ext cx="5762137" cy="369332"/>
          </a:xfrm>
          <a:prstGeom prst="rect">
            <a:avLst/>
          </a:prstGeom>
          <a:noFill/>
        </p:spPr>
        <p:txBody>
          <a:bodyPr wrap="square" rtlCol="0">
            <a:spAutoFit/>
          </a:bodyPr>
          <a:lstStyle/>
          <a:p>
            <a:r>
              <a:rPr lang="en-US" dirty="0"/>
              <a:t>But problem is, how do we know we have sampling bias?</a:t>
            </a:r>
          </a:p>
        </p:txBody>
      </p:sp>
      <p:sp>
        <p:nvSpPr>
          <p:cNvPr id="7" name="Rectangle 6"/>
          <p:cNvSpPr/>
          <p:nvPr/>
        </p:nvSpPr>
        <p:spPr>
          <a:xfrm>
            <a:off x="402807" y="1865107"/>
            <a:ext cx="5562122" cy="707886"/>
          </a:xfrm>
          <a:prstGeom prst="rect">
            <a:avLst/>
          </a:prstGeom>
        </p:spPr>
        <p:txBody>
          <a:bodyPr wrap="square">
            <a:spAutoFit/>
          </a:bodyPr>
          <a:lstStyle/>
          <a:p>
            <a:r>
              <a:rPr lang="en-US" sz="2000" dirty="0">
                <a:solidFill>
                  <a:schemeClr val="bg1"/>
                </a:solidFill>
                <a:latin typeface="Calibri" panose="020F0502020204030204" pitchFamily="34" charset="0"/>
              </a:rPr>
              <a:t>Intel claims to have been working with the 45nm chip with high-k metal gates since 2007.</a:t>
            </a:r>
          </a:p>
        </p:txBody>
      </p:sp>
      <p:sp>
        <p:nvSpPr>
          <p:cNvPr id="8" name="Rectangle 7"/>
          <p:cNvSpPr/>
          <p:nvPr/>
        </p:nvSpPr>
        <p:spPr>
          <a:xfrm>
            <a:off x="21333" y="1253765"/>
            <a:ext cx="472905" cy="2583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64771"/>
            <a:ext cx="367249" cy="2549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798" y="2789095"/>
            <a:ext cx="6114864" cy="1833621"/>
            <a:chOff x="108605" y="1286097"/>
            <a:chExt cx="10904835" cy="1833621"/>
          </a:xfrm>
        </p:grpSpPr>
        <p:sp>
          <p:nvSpPr>
            <p:cNvPr id="11" name="Pentagon 10"/>
            <p:cNvSpPr/>
            <p:nvPr/>
          </p:nvSpPr>
          <p:spPr>
            <a:xfrm>
              <a:off x="108605" y="1722374"/>
              <a:ext cx="10904835" cy="1003071"/>
            </a:xfrm>
            <a:prstGeom prst="homePlate">
              <a:avLst/>
            </a:prstGeom>
            <a:solidFill>
              <a:srgbClr val="4B6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Data 11"/>
            <p:cNvSpPr/>
            <p:nvPr/>
          </p:nvSpPr>
          <p:spPr>
            <a:xfrm>
              <a:off x="373793" y="1671519"/>
              <a:ext cx="343318" cy="1118806"/>
            </a:xfrm>
            <a:prstGeom prst="flowChartInputOutput">
              <a:avLst/>
            </a:prstGeom>
            <a:solidFill>
              <a:srgbClr val="4B637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Data 12"/>
            <p:cNvSpPr/>
            <p:nvPr/>
          </p:nvSpPr>
          <p:spPr>
            <a:xfrm>
              <a:off x="150920" y="1671519"/>
              <a:ext cx="343318" cy="1118806"/>
            </a:xfrm>
            <a:prstGeom prst="flowChartInputOutput">
              <a:avLst/>
            </a:prstGeom>
            <a:solidFill>
              <a:srgbClr val="4B637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108605" y="1286097"/>
              <a:ext cx="331277" cy="1833621"/>
              <a:chOff x="108605" y="1286097"/>
              <a:chExt cx="331277" cy="1833621"/>
            </a:xfrm>
          </p:grpSpPr>
          <p:sp>
            <p:nvSpPr>
              <p:cNvPr id="15" name="Rectangle 14"/>
              <p:cNvSpPr/>
              <p:nvPr/>
            </p:nvSpPr>
            <p:spPr>
              <a:xfrm>
                <a:off x="108605" y="1507022"/>
                <a:ext cx="185830" cy="142863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41413" y="1286097"/>
                <a:ext cx="298469" cy="22606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23617" y="2864771"/>
                <a:ext cx="170818" cy="2549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 name="Rectangle 17"/>
          <p:cNvSpPr/>
          <p:nvPr/>
        </p:nvSpPr>
        <p:spPr>
          <a:xfrm>
            <a:off x="341049" y="3308838"/>
            <a:ext cx="5475289" cy="830997"/>
          </a:xfrm>
          <a:prstGeom prst="rect">
            <a:avLst/>
          </a:prstGeom>
        </p:spPr>
        <p:txBody>
          <a:bodyPr wrap="square">
            <a:spAutoFit/>
          </a:bodyPr>
          <a:lstStyle/>
          <a:p>
            <a:r>
              <a:rPr lang="en-US" sz="1600" b="1" dirty="0">
                <a:solidFill>
                  <a:schemeClr val="bg1"/>
                </a:solidFill>
                <a:latin typeface="Calibri" panose="020F0502020204030204" pitchFamily="34" charset="0"/>
              </a:rPr>
              <a:t>Refined Alternative</a:t>
            </a:r>
            <a:r>
              <a:rPr lang="en-US" sz="1600" dirty="0">
                <a:solidFill>
                  <a:schemeClr val="bg1"/>
                </a:solidFill>
                <a:latin typeface="Calibri" panose="020F0502020204030204" pitchFamily="34" charset="0"/>
              </a:rPr>
              <a:t>: Distributions of rs123 alleles in the sample are different from their reference populations OR rs123 alleles are non-identically distributed in the two populations.</a:t>
            </a:r>
          </a:p>
        </p:txBody>
      </p:sp>
      <p:grpSp>
        <p:nvGrpSpPr>
          <p:cNvPr id="19" name="Group 18"/>
          <p:cNvGrpSpPr/>
          <p:nvPr/>
        </p:nvGrpSpPr>
        <p:grpSpPr>
          <a:xfrm>
            <a:off x="0" y="4513628"/>
            <a:ext cx="6096000" cy="1833621"/>
            <a:chOff x="50171" y="1286097"/>
            <a:chExt cx="11400148" cy="1833621"/>
          </a:xfrm>
        </p:grpSpPr>
        <p:sp>
          <p:nvSpPr>
            <p:cNvPr id="20" name="Pentagon 19"/>
            <p:cNvSpPr/>
            <p:nvPr/>
          </p:nvSpPr>
          <p:spPr>
            <a:xfrm>
              <a:off x="184964" y="1722374"/>
              <a:ext cx="11265355" cy="1003071"/>
            </a:xfrm>
            <a:prstGeom prst="homePlate">
              <a:avLst/>
            </a:prstGeom>
            <a:solidFill>
              <a:srgbClr val="2A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Data 20"/>
            <p:cNvSpPr/>
            <p:nvPr/>
          </p:nvSpPr>
          <p:spPr>
            <a:xfrm>
              <a:off x="373793" y="1671519"/>
              <a:ext cx="343318" cy="1118806"/>
            </a:xfrm>
            <a:prstGeom prst="flowChartInputOutput">
              <a:avLst/>
            </a:prstGeom>
            <a:solidFill>
              <a:srgbClr val="2A374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Data 21"/>
            <p:cNvSpPr/>
            <p:nvPr/>
          </p:nvSpPr>
          <p:spPr>
            <a:xfrm>
              <a:off x="150920" y="1671519"/>
              <a:ext cx="343318" cy="1118806"/>
            </a:xfrm>
            <a:prstGeom prst="flowChartInputOutput">
              <a:avLst/>
            </a:prstGeom>
            <a:solidFill>
              <a:srgbClr val="2A374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50171" y="1286097"/>
              <a:ext cx="529568" cy="1833621"/>
              <a:chOff x="50171" y="1286097"/>
              <a:chExt cx="529568" cy="1833621"/>
            </a:xfrm>
          </p:grpSpPr>
          <p:sp>
            <p:nvSpPr>
              <p:cNvPr id="24" name="Rectangle 23"/>
              <p:cNvSpPr/>
              <p:nvPr/>
            </p:nvSpPr>
            <p:spPr>
              <a:xfrm>
                <a:off x="147906" y="1507022"/>
                <a:ext cx="146531" cy="142863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6833" y="1286097"/>
                <a:ext cx="472906" cy="22606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50171" y="2864771"/>
                <a:ext cx="334707" cy="25494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7" name="Rectangle 26"/>
          <p:cNvSpPr/>
          <p:nvPr/>
        </p:nvSpPr>
        <p:spPr>
          <a:xfrm>
            <a:off x="341049" y="4981629"/>
            <a:ext cx="5389256" cy="923330"/>
          </a:xfrm>
          <a:prstGeom prst="rect">
            <a:avLst/>
          </a:prstGeom>
        </p:spPr>
        <p:txBody>
          <a:bodyPr wrap="square">
            <a:spAutoFit/>
          </a:bodyPr>
          <a:lstStyle/>
          <a:p>
            <a:r>
              <a:rPr lang="en-US" dirty="0">
                <a:solidFill>
                  <a:schemeClr val="bg1"/>
                </a:solidFill>
                <a:latin typeface="Calibri" panose="020F0502020204030204" pitchFamily="34" charset="0"/>
              </a:rPr>
              <a:t>In other words, if the first statement is satisfied, then rejection of the null must be because rs123 are non-identically distributed in the two populations.</a:t>
            </a:r>
          </a:p>
        </p:txBody>
      </p:sp>
      <p:grpSp>
        <p:nvGrpSpPr>
          <p:cNvPr id="28" name="Group 27"/>
          <p:cNvGrpSpPr/>
          <p:nvPr/>
        </p:nvGrpSpPr>
        <p:grpSpPr>
          <a:xfrm>
            <a:off x="15240" y="1507022"/>
            <a:ext cx="6037866" cy="1428634"/>
            <a:chOff x="138401" y="1507022"/>
            <a:chExt cx="10966479" cy="1428634"/>
          </a:xfrm>
        </p:grpSpPr>
        <p:sp>
          <p:nvSpPr>
            <p:cNvPr id="29" name="Pentagon 28"/>
            <p:cNvSpPr/>
            <p:nvPr/>
          </p:nvSpPr>
          <p:spPr>
            <a:xfrm>
              <a:off x="233323" y="1722374"/>
              <a:ext cx="10871557" cy="1003071"/>
            </a:xfrm>
            <a:prstGeom prst="homePlate">
              <a:avLst/>
            </a:prstGeom>
            <a:solidFill>
              <a:srgbClr val="2E8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Data 29"/>
            <p:cNvSpPr/>
            <p:nvPr/>
          </p:nvSpPr>
          <p:spPr>
            <a:xfrm>
              <a:off x="373793" y="1671519"/>
              <a:ext cx="343318" cy="1118806"/>
            </a:xfrm>
            <a:prstGeom prst="flowChartInputOutput">
              <a:avLst/>
            </a:prstGeom>
            <a:solidFill>
              <a:srgbClr val="2E889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Data 30"/>
            <p:cNvSpPr/>
            <p:nvPr/>
          </p:nvSpPr>
          <p:spPr>
            <a:xfrm>
              <a:off x="150920" y="1671519"/>
              <a:ext cx="343318" cy="1118806"/>
            </a:xfrm>
            <a:prstGeom prst="flowChartInputOutput">
              <a:avLst/>
            </a:prstGeom>
            <a:solidFill>
              <a:srgbClr val="2E889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138401" y="1507022"/>
              <a:ext cx="156037" cy="1428634"/>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p:cNvSpPr/>
          <p:nvPr/>
        </p:nvSpPr>
        <p:spPr>
          <a:xfrm>
            <a:off x="341049" y="1803551"/>
            <a:ext cx="5578606" cy="830997"/>
          </a:xfrm>
          <a:prstGeom prst="rect">
            <a:avLst/>
          </a:prstGeom>
        </p:spPr>
        <p:txBody>
          <a:bodyPr wrap="square">
            <a:spAutoFit/>
          </a:bodyPr>
          <a:lstStyle/>
          <a:p>
            <a:r>
              <a:rPr lang="en-US" sz="1600" b="1" dirty="0">
                <a:solidFill>
                  <a:schemeClr val="bg1"/>
                </a:solidFill>
                <a:latin typeface="Calibri" panose="020F0502020204030204" pitchFamily="34" charset="0"/>
              </a:rPr>
              <a:t>Refined Null</a:t>
            </a:r>
            <a:r>
              <a:rPr lang="en-US" sz="1600" dirty="0">
                <a:solidFill>
                  <a:schemeClr val="bg1"/>
                </a:solidFill>
                <a:latin typeface="Calibri" panose="020F0502020204030204" pitchFamily="34" charset="0"/>
              </a:rPr>
              <a:t>: Distributions of rs123 alleles in the samples are reflective of their respective reference populations AND rs123 alleles are identically distributed in the two populations.</a:t>
            </a:r>
          </a:p>
        </p:txBody>
      </p:sp>
      <p:sp>
        <p:nvSpPr>
          <p:cNvPr id="34" name="Rectangle 33"/>
          <p:cNvSpPr/>
          <p:nvPr/>
        </p:nvSpPr>
        <p:spPr>
          <a:xfrm>
            <a:off x="6893" y="2868429"/>
            <a:ext cx="252877" cy="22606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ntent Placeholder 2"/>
          <p:cNvSpPr txBox="1">
            <a:spLocks/>
          </p:cNvSpPr>
          <p:nvPr/>
        </p:nvSpPr>
        <p:spPr>
          <a:xfrm>
            <a:off x="341049" y="1229891"/>
            <a:ext cx="5712057" cy="3848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Let’s try rewriting the null hypothesis statements:</a:t>
            </a:r>
          </a:p>
        </p:txBody>
      </p:sp>
    </p:spTree>
    <p:extLst>
      <p:ext uri="{BB962C8B-B14F-4D97-AF65-F5344CB8AC3E}">
        <p14:creationId xmlns:p14="http://schemas.microsoft.com/office/powerpoint/2010/main" val="29229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Inferring the Population without Touching the Population</a:t>
            </a:r>
          </a:p>
        </p:txBody>
      </p:sp>
      <p:sp>
        <p:nvSpPr>
          <p:cNvPr id="12" name="Rectangle 11"/>
          <p:cNvSpPr/>
          <p:nvPr/>
        </p:nvSpPr>
        <p:spPr>
          <a:xfrm>
            <a:off x="609600" y="1365813"/>
            <a:ext cx="5396753" cy="5140800"/>
          </a:xfrm>
          <a:prstGeom prst="rect">
            <a:avLst/>
          </a:prstGeom>
          <a:solidFill>
            <a:schemeClr val="bg1"/>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616240" y="1371481"/>
            <a:ext cx="5390114" cy="1092722"/>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t>Can we measure all people on earth? Too expensive? Impossible. So does it mean I cannot confirm I have sampling bias?</a:t>
            </a:r>
          </a:p>
        </p:txBody>
      </p:sp>
      <p:graphicFrame>
        <p:nvGraphicFramePr>
          <p:cNvPr id="18" name="Table 17"/>
          <p:cNvGraphicFramePr>
            <a:graphicFrameLocks noGrp="1"/>
          </p:cNvGraphicFramePr>
          <p:nvPr/>
        </p:nvGraphicFramePr>
        <p:xfrm>
          <a:off x="823508" y="3852058"/>
          <a:ext cx="3578811" cy="1691640"/>
        </p:xfrm>
        <a:graphic>
          <a:graphicData uri="http://schemas.openxmlformats.org/drawingml/2006/table">
            <a:tbl>
              <a:tblPr firstRow="1" bandRow="1">
                <a:tableStyleId>{5940675A-B579-460E-94D1-54222C63F5DA}</a:tableStyleId>
              </a:tblPr>
              <a:tblGrid>
                <a:gridCol w="1192937">
                  <a:extLst>
                    <a:ext uri="{9D8B030D-6E8A-4147-A177-3AD203B41FA5}">
                      <a16:colId xmlns:a16="http://schemas.microsoft.com/office/drawing/2014/main" val="20000"/>
                    </a:ext>
                  </a:extLst>
                </a:gridCol>
                <a:gridCol w="1192937">
                  <a:extLst>
                    <a:ext uri="{9D8B030D-6E8A-4147-A177-3AD203B41FA5}">
                      <a16:colId xmlns:a16="http://schemas.microsoft.com/office/drawing/2014/main" val="20001"/>
                    </a:ext>
                  </a:extLst>
                </a:gridCol>
                <a:gridCol w="1192937">
                  <a:extLst>
                    <a:ext uri="{9D8B030D-6E8A-4147-A177-3AD203B41FA5}">
                      <a16:colId xmlns:a16="http://schemas.microsoft.com/office/drawing/2014/main" val="20002"/>
                    </a:ext>
                  </a:extLst>
                </a:gridCol>
              </a:tblGrid>
              <a:tr h="370840">
                <a:tc>
                  <a:txBody>
                    <a:bodyPr/>
                    <a:lstStyle/>
                    <a:p>
                      <a:pPr algn="l"/>
                      <a:r>
                        <a:rPr lang="en-US" sz="1600" b="1" dirty="0"/>
                        <a:t>Genotypes</a:t>
                      </a:r>
                      <a:endParaRPr lang="en-GB" sz="1600" b="1" dirty="0"/>
                    </a:p>
                  </a:txBody>
                  <a:tcPr/>
                </a:tc>
                <a:tc>
                  <a:txBody>
                    <a:bodyPr/>
                    <a:lstStyle/>
                    <a:p>
                      <a:pPr algn="l"/>
                      <a:r>
                        <a:rPr lang="en-US" sz="1600" b="1" dirty="0"/>
                        <a:t>Controls [n(%)]</a:t>
                      </a:r>
                      <a:endParaRPr lang="en-GB" sz="1600" b="1" dirty="0"/>
                    </a:p>
                  </a:txBody>
                  <a:tcPr/>
                </a:tc>
                <a:tc>
                  <a:txBody>
                    <a:bodyPr/>
                    <a:lstStyle/>
                    <a:p>
                      <a:pPr algn="l"/>
                      <a:r>
                        <a:rPr lang="en-US" sz="1600" b="1" dirty="0"/>
                        <a:t>Disease [n(%)]</a:t>
                      </a:r>
                      <a:endParaRPr lang="en-GB" sz="1600" b="1" dirty="0"/>
                    </a:p>
                  </a:txBody>
                  <a:tcPr/>
                </a:tc>
                <a:extLst>
                  <a:ext uri="{0D108BD9-81ED-4DB2-BD59-A6C34878D82A}">
                    <a16:rowId xmlns:a16="http://schemas.microsoft.com/office/drawing/2014/main" val="10000"/>
                  </a:ext>
                </a:extLst>
              </a:tr>
              <a:tr h="370840">
                <a:tc>
                  <a:txBody>
                    <a:bodyPr/>
                    <a:lstStyle/>
                    <a:p>
                      <a:pPr algn="l"/>
                      <a:r>
                        <a:rPr lang="en-US" sz="1600" dirty="0"/>
                        <a:t>AA</a:t>
                      </a:r>
                      <a:endParaRPr lang="en-GB" sz="1600" dirty="0"/>
                    </a:p>
                  </a:txBody>
                  <a:tcPr/>
                </a:tc>
                <a:tc>
                  <a:txBody>
                    <a:bodyPr/>
                    <a:lstStyle/>
                    <a:p>
                      <a:pPr algn="l"/>
                      <a:r>
                        <a:rPr lang="en-US" sz="1600" dirty="0"/>
                        <a:t>1 (0.9%)</a:t>
                      </a:r>
                      <a:endParaRPr lang="en-GB" sz="1600" dirty="0"/>
                    </a:p>
                  </a:txBody>
                  <a:tcPr/>
                </a:tc>
                <a:tc>
                  <a:txBody>
                    <a:bodyPr/>
                    <a:lstStyle/>
                    <a:p>
                      <a:pPr algn="l"/>
                      <a:r>
                        <a:rPr lang="en-US" sz="1600" dirty="0"/>
                        <a:t>0 (0%)</a:t>
                      </a:r>
                      <a:endParaRPr lang="en-GB" sz="1600" dirty="0"/>
                    </a:p>
                  </a:txBody>
                  <a:tcPr/>
                </a:tc>
                <a:extLst>
                  <a:ext uri="{0D108BD9-81ED-4DB2-BD59-A6C34878D82A}">
                    <a16:rowId xmlns:a16="http://schemas.microsoft.com/office/drawing/2014/main" val="10001"/>
                  </a:ext>
                </a:extLst>
              </a:tr>
              <a:tr h="370840">
                <a:tc>
                  <a:txBody>
                    <a:bodyPr/>
                    <a:lstStyle/>
                    <a:p>
                      <a:pPr algn="l"/>
                      <a:r>
                        <a:rPr lang="en-US" sz="1600" dirty="0"/>
                        <a:t>AG</a:t>
                      </a:r>
                      <a:endParaRPr lang="en-GB" sz="1600" dirty="0"/>
                    </a:p>
                  </a:txBody>
                  <a:tcPr/>
                </a:tc>
                <a:tc>
                  <a:txBody>
                    <a:bodyPr/>
                    <a:lstStyle/>
                    <a:p>
                      <a:pPr algn="l"/>
                      <a:r>
                        <a:rPr lang="en-US" sz="1600" dirty="0"/>
                        <a:t>38 (35.2%)</a:t>
                      </a:r>
                      <a:endParaRPr lang="en-GB" sz="1600" dirty="0"/>
                    </a:p>
                  </a:txBody>
                  <a:tcPr/>
                </a:tc>
                <a:tc>
                  <a:txBody>
                    <a:bodyPr/>
                    <a:lstStyle/>
                    <a:p>
                      <a:pPr algn="l"/>
                      <a:r>
                        <a:rPr lang="en-US" sz="1600" dirty="0"/>
                        <a:t>79 (97.5%)</a:t>
                      </a:r>
                      <a:endParaRPr lang="en-GB" sz="1600" dirty="0"/>
                    </a:p>
                  </a:txBody>
                  <a:tcPr/>
                </a:tc>
                <a:extLst>
                  <a:ext uri="{0D108BD9-81ED-4DB2-BD59-A6C34878D82A}">
                    <a16:rowId xmlns:a16="http://schemas.microsoft.com/office/drawing/2014/main" val="10002"/>
                  </a:ext>
                </a:extLst>
              </a:tr>
              <a:tr h="370840">
                <a:tc>
                  <a:txBody>
                    <a:bodyPr/>
                    <a:lstStyle/>
                    <a:p>
                      <a:pPr algn="l"/>
                      <a:r>
                        <a:rPr lang="en-US" sz="1600" dirty="0"/>
                        <a:t>GG</a:t>
                      </a:r>
                      <a:endParaRPr lang="en-GB" sz="1600" dirty="0"/>
                    </a:p>
                  </a:txBody>
                  <a:tcPr/>
                </a:tc>
                <a:tc>
                  <a:txBody>
                    <a:bodyPr/>
                    <a:lstStyle/>
                    <a:p>
                      <a:pPr algn="l"/>
                      <a:r>
                        <a:rPr lang="en-US" sz="1600" dirty="0"/>
                        <a:t>69 (63.9%)</a:t>
                      </a:r>
                      <a:endParaRPr lang="en-GB" sz="1600" dirty="0"/>
                    </a:p>
                  </a:txBody>
                  <a:tcPr/>
                </a:tc>
                <a:tc>
                  <a:txBody>
                    <a:bodyPr/>
                    <a:lstStyle/>
                    <a:p>
                      <a:pPr algn="l"/>
                      <a:r>
                        <a:rPr lang="en-US" sz="1600" dirty="0"/>
                        <a:t>2 (2.5%)</a:t>
                      </a:r>
                      <a:endParaRPr lang="en-GB" sz="1600" dirty="0"/>
                    </a:p>
                  </a:txBody>
                  <a:tcPr/>
                </a:tc>
                <a:extLst>
                  <a:ext uri="{0D108BD9-81ED-4DB2-BD59-A6C34878D82A}">
                    <a16:rowId xmlns:a16="http://schemas.microsoft.com/office/drawing/2014/main" val="10003"/>
                  </a:ext>
                </a:extLst>
              </a:tr>
            </a:tbl>
          </a:graphicData>
        </a:graphic>
      </p:graphicFrame>
      <p:sp>
        <p:nvSpPr>
          <p:cNvPr id="19" name="TextBox 18"/>
          <p:cNvSpPr txBox="1"/>
          <p:nvPr/>
        </p:nvSpPr>
        <p:spPr>
          <a:xfrm>
            <a:off x="823505" y="3470787"/>
            <a:ext cx="3814916" cy="369332"/>
          </a:xfrm>
          <a:prstGeom prst="rect">
            <a:avLst/>
          </a:prstGeom>
          <a:noFill/>
        </p:spPr>
        <p:txBody>
          <a:bodyPr wrap="square" rtlCol="0">
            <a:spAutoFit/>
          </a:bodyPr>
          <a:lstStyle/>
          <a:p>
            <a:r>
              <a:rPr lang="en-US" dirty="0"/>
              <a:t>rs123 chi-square p-value = 4.78E-21</a:t>
            </a:r>
            <a:endParaRPr lang="en-GB" dirty="0"/>
          </a:p>
        </p:txBody>
      </p:sp>
      <p:sp>
        <p:nvSpPr>
          <p:cNvPr id="5" name="TextBox 4"/>
          <p:cNvSpPr txBox="1"/>
          <p:nvPr/>
        </p:nvSpPr>
        <p:spPr>
          <a:xfrm>
            <a:off x="823505" y="2887297"/>
            <a:ext cx="2827505" cy="369332"/>
          </a:xfrm>
          <a:prstGeom prst="rect">
            <a:avLst/>
          </a:prstGeom>
          <a:noFill/>
        </p:spPr>
        <p:txBody>
          <a:bodyPr wrap="none" rtlCol="0">
            <a:spAutoFit/>
          </a:bodyPr>
          <a:lstStyle/>
          <a:p>
            <a:r>
              <a:rPr lang="en-US" dirty="0"/>
              <a:t>Let’s look at our table again:</a:t>
            </a:r>
          </a:p>
        </p:txBody>
      </p:sp>
      <p:sp>
        <p:nvSpPr>
          <p:cNvPr id="6" name="TextBox 5"/>
          <p:cNvSpPr txBox="1"/>
          <p:nvPr/>
        </p:nvSpPr>
        <p:spPr>
          <a:xfrm>
            <a:off x="4393504" y="3936965"/>
            <a:ext cx="906017" cy="369332"/>
          </a:xfrm>
          <a:prstGeom prst="rect">
            <a:avLst/>
          </a:prstGeom>
          <a:noFill/>
        </p:spPr>
        <p:txBody>
          <a:bodyPr wrap="none" rtlCol="0">
            <a:spAutoFit/>
          </a:bodyPr>
          <a:lstStyle/>
          <a:p>
            <a:r>
              <a:rPr lang="en-US" dirty="0"/>
              <a:t>N= 189</a:t>
            </a:r>
            <a:r>
              <a:rPr lang="en-GB" dirty="0"/>
              <a:t> </a:t>
            </a:r>
            <a:endParaRPr lang="en-US" dirty="0"/>
          </a:p>
        </p:txBody>
      </p:sp>
      <p:sp>
        <p:nvSpPr>
          <p:cNvPr id="9" name="TextBox 8"/>
          <p:cNvSpPr txBox="1"/>
          <p:nvPr/>
        </p:nvSpPr>
        <p:spPr>
          <a:xfrm>
            <a:off x="4393503" y="4453696"/>
            <a:ext cx="1334020" cy="369332"/>
          </a:xfrm>
          <a:prstGeom prst="rect">
            <a:avLst/>
          </a:prstGeom>
          <a:noFill/>
        </p:spPr>
        <p:txBody>
          <a:bodyPr wrap="none" rtlCol="0">
            <a:spAutoFit/>
          </a:bodyPr>
          <a:lstStyle/>
          <a:p>
            <a:r>
              <a:rPr lang="en-US" dirty="0"/>
              <a:t>1/189 (&lt;1%)</a:t>
            </a:r>
          </a:p>
        </p:txBody>
      </p:sp>
      <p:sp>
        <p:nvSpPr>
          <p:cNvPr id="10" name="TextBox 9"/>
          <p:cNvSpPr txBox="1"/>
          <p:nvPr/>
        </p:nvSpPr>
        <p:spPr>
          <a:xfrm>
            <a:off x="4393503" y="4813943"/>
            <a:ext cx="1569660" cy="369332"/>
          </a:xfrm>
          <a:prstGeom prst="rect">
            <a:avLst/>
          </a:prstGeom>
          <a:noFill/>
        </p:spPr>
        <p:txBody>
          <a:bodyPr wrap="none" rtlCol="0">
            <a:spAutoFit/>
          </a:bodyPr>
          <a:lstStyle/>
          <a:p>
            <a:r>
              <a:rPr lang="en-US" dirty="0"/>
              <a:t>117/189 (62%)</a:t>
            </a:r>
          </a:p>
        </p:txBody>
      </p:sp>
      <p:sp>
        <p:nvSpPr>
          <p:cNvPr id="11" name="TextBox 10"/>
          <p:cNvSpPr txBox="1"/>
          <p:nvPr/>
        </p:nvSpPr>
        <p:spPr>
          <a:xfrm>
            <a:off x="4378984" y="5176711"/>
            <a:ext cx="1627369" cy="369332"/>
          </a:xfrm>
          <a:prstGeom prst="rect">
            <a:avLst/>
          </a:prstGeom>
          <a:noFill/>
        </p:spPr>
        <p:txBody>
          <a:bodyPr wrap="none" rtlCol="0">
            <a:spAutoFit/>
          </a:bodyPr>
          <a:lstStyle/>
          <a:p>
            <a:r>
              <a:rPr lang="en-US" dirty="0"/>
              <a:t>71/189 (37.9%)</a:t>
            </a:r>
          </a:p>
        </p:txBody>
      </p:sp>
    </p:spTree>
    <p:extLst>
      <p:ext uri="{BB962C8B-B14F-4D97-AF65-F5344CB8AC3E}">
        <p14:creationId xmlns:p14="http://schemas.microsoft.com/office/powerpoint/2010/main" val="48397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 what can we do with what we know?</a:t>
            </a:r>
          </a:p>
        </p:txBody>
      </p:sp>
      <p:graphicFrame>
        <p:nvGraphicFramePr>
          <p:cNvPr id="8" name="Table 7">
            <a:extLst>
              <a:ext uri="{FF2B5EF4-FFF2-40B4-BE49-F238E27FC236}">
                <a16:creationId xmlns:a16="http://schemas.microsoft.com/office/drawing/2014/main" id="{1B9308E0-F644-C440-8706-942C2997263C}"/>
              </a:ext>
            </a:extLst>
          </p:cNvPr>
          <p:cNvGraphicFramePr>
            <a:graphicFrameLocks noGrp="1"/>
          </p:cNvGraphicFramePr>
          <p:nvPr/>
        </p:nvGraphicFramePr>
        <p:xfrm>
          <a:off x="609600" y="1466533"/>
          <a:ext cx="10972800" cy="442522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325473113"/>
                    </a:ext>
                  </a:extLst>
                </a:gridCol>
                <a:gridCol w="5486400">
                  <a:extLst>
                    <a:ext uri="{9D8B030D-6E8A-4147-A177-3AD203B41FA5}">
                      <a16:colId xmlns:a16="http://schemas.microsoft.com/office/drawing/2014/main" val="1732621328"/>
                    </a:ext>
                  </a:extLst>
                </a:gridCol>
              </a:tblGrid>
              <a:tr h="525553">
                <a:tc gridSpan="2">
                  <a:txBody>
                    <a:bodyPr/>
                    <a:lstStyle/>
                    <a:p>
                      <a:pPr algn="ctr"/>
                      <a:r>
                        <a:rPr lang="en-US" sz="2000" dirty="0"/>
                        <a:t>So what can we do with what we know?</a:t>
                      </a:r>
                      <a:endParaRPr lang="en-US" dirty="0"/>
                    </a:p>
                  </a:txBody>
                  <a:tcPr anchor="ctr">
                    <a:solidFill>
                      <a:srgbClr val="1177AF"/>
                    </a:solidFill>
                  </a:tcPr>
                </a:tc>
                <a:tc hMerge="1">
                  <a:txBody>
                    <a:bodyPr/>
                    <a:lstStyle/>
                    <a:p>
                      <a:endParaRPr lang="en-US" dirty="0"/>
                    </a:p>
                  </a:txBody>
                  <a:tcPr>
                    <a:solidFill>
                      <a:srgbClr val="1177AF"/>
                    </a:solidFill>
                  </a:tcPr>
                </a:tc>
                <a:extLst>
                  <a:ext uri="{0D108BD9-81ED-4DB2-BD59-A6C34878D82A}">
                    <a16:rowId xmlns:a16="http://schemas.microsoft.com/office/drawing/2014/main" val="3461327026"/>
                  </a:ext>
                </a:extLst>
              </a:tr>
              <a:tr h="3899667">
                <a:tc>
                  <a:txBody>
                    <a:bodyPr/>
                    <a:lstStyle/>
                    <a:p>
                      <a:endParaRPr lang="en-US" dirty="0"/>
                    </a:p>
                  </a:txBody>
                  <a:tcPr/>
                </a:tc>
                <a:tc>
                  <a:txBody>
                    <a:bodyPr/>
                    <a:lstStyle/>
                    <a:p>
                      <a:pPr marL="285750" indent="-285750">
                        <a:buFont typeface="Arial" panose="020B0604020202020204" pitchFamily="34" charset="0"/>
                        <a:buChar char="•"/>
                      </a:pPr>
                      <a:r>
                        <a:rPr lang="en-US" dirty="0"/>
                        <a:t>62% of our samples are AG.</a:t>
                      </a:r>
                    </a:p>
                    <a:p>
                      <a:pPr marL="285750" indent="-285750">
                        <a:buFont typeface="Arial" panose="020B0604020202020204" pitchFamily="34" charset="0"/>
                        <a:buChar char="•"/>
                      </a:pPr>
                      <a:r>
                        <a:rPr lang="en-US" dirty="0"/>
                        <a:t>So let’s say, the probability of a mother and a father both being AG is 0.62 * 0.62 = 0.38.</a:t>
                      </a:r>
                    </a:p>
                    <a:p>
                      <a:pPr marL="285750" indent="-285750">
                        <a:buFont typeface="Arial" panose="020B0604020202020204" pitchFamily="34" charset="0"/>
                        <a:buChar char="•"/>
                      </a:pPr>
                      <a:r>
                        <a:rPr lang="en-US" dirty="0"/>
                        <a:t>And the probability of them having a child that is AA is 0.25 * 0.62 * 0.62 = 0.09 (9%).</a:t>
                      </a:r>
                    </a:p>
                  </a:txBody>
                  <a:tcPr anchor="ctr"/>
                </a:tc>
                <a:extLst>
                  <a:ext uri="{0D108BD9-81ED-4DB2-BD59-A6C34878D82A}">
                    <a16:rowId xmlns:a16="http://schemas.microsoft.com/office/drawing/2014/main" val="219201957"/>
                  </a:ext>
                </a:extLst>
              </a:tr>
            </a:tbl>
          </a:graphicData>
        </a:graphic>
      </p:graphicFrame>
      <p:sp>
        <p:nvSpPr>
          <p:cNvPr id="12" name="Rectangle 11">
            <a:extLst>
              <a:ext uri="{FF2B5EF4-FFF2-40B4-BE49-F238E27FC236}">
                <a16:creationId xmlns:a16="http://schemas.microsoft.com/office/drawing/2014/main" id="{ED209368-A435-D84D-B0B3-5AFD99244730}"/>
              </a:ext>
            </a:extLst>
          </p:cNvPr>
          <p:cNvSpPr/>
          <p:nvPr/>
        </p:nvSpPr>
        <p:spPr>
          <a:xfrm>
            <a:off x="2620225" y="3607640"/>
            <a:ext cx="865414" cy="7754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a:t>
            </a:r>
          </a:p>
        </p:txBody>
      </p:sp>
      <p:sp>
        <p:nvSpPr>
          <p:cNvPr id="13" name="Rectangle 12">
            <a:extLst>
              <a:ext uri="{FF2B5EF4-FFF2-40B4-BE49-F238E27FC236}">
                <a16:creationId xmlns:a16="http://schemas.microsoft.com/office/drawing/2014/main" id="{D81938D0-5008-0549-8079-D17641745984}"/>
              </a:ext>
            </a:extLst>
          </p:cNvPr>
          <p:cNvSpPr/>
          <p:nvPr/>
        </p:nvSpPr>
        <p:spPr>
          <a:xfrm>
            <a:off x="3485639" y="3607639"/>
            <a:ext cx="865414" cy="775401"/>
          </a:xfrm>
          <a:prstGeom prst="rect">
            <a:avLst/>
          </a:prstGeom>
          <a:solidFill>
            <a:srgbClr val="D0EDF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a:t>
            </a:r>
          </a:p>
        </p:txBody>
      </p:sp>
      <p:sp>
        <p:nvSpPr>
          <p:cNvPr id="14" name="Rectangle 13">
            <a:extLst>
              <a:ext uri="{FF2B5EF4-FFF2-40B4-BE49-F238E27FC236}">
                <a16:creationId xmlns:a16="http://schemas.microsoft.com/office/drawing/2014/main" id="{F288DCA0-3993-9C4D-A6AC-EE3C74F17ECB}"/>
              </a:ext>
            </a:extLst>
          </p:cNvPr>
          <p:cNvSpPr/>
          <p:nvPr/>
        </p:nvSpPr>
        <p:spPr>
          <a:xfrm>
            <a:off x="2620225" y="4383041"/>
            <a:ext cx="865414" cy="775401"/>
          </a:xfrm>
          <a:prstGeom prst="rect">
            <a:avLst/>
          </a:prstGeom>
          <a:solidFill>
            <a:srgbClr val="D0EDF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a:t>
            </a:r>
          </a:p>
        </p:txBody>
      </p:sp>
      <p:sp>
        <p:nvSpPr>
          <p:cNvPr id="15" name="Rectangle 14">
            <a:extLst>
              <a:ext uri="{FF2B5EF4-FFF2-40B4-BE49-F238E27FC236}">
                <a16:creationId xmlns:a16="http://schemas.microsoft.com/office/drawing/2014/main" id="{554C5600-6D23-ED4C-AB09-555E01C7BA93}"/>
              </a:ext>
            </a:extLst>
          </p:cNvPr>
          <p:cNvSpPr/>
          <p:nvPr/>
        </p:nvSpPr>
        <p:spPr>
          <a:xfrm>
            <a:off x="3485639" y="4383040"/>
            <a:ext cx="865414" cy="775401"/>
          </a:xfrm>
          <a:prstGeom prst="rect">
            <a:avLst/>
          </a:prstGeom>
          <a:solidFill>
            <a:srgbClr val="B0E1E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a:t>
            </a:r>
          </a:p>
        </p:txBody>
      </p:sp>
      <p:sp>
        <p:nvSpPr>
          <p:cNvPr id="16" name="Left Bracket 15">
            <a:extLst>
              <a:ext uri="{FF2B5EF4-FFF2-40B4-BE49-F238E27FC236}">
                <a16:creationId xmlns:a16="http://schemas.microsoft.com/office/drawing/2014/main" id="{58B1FF59-4E7A-2D4E-9BEA-166F507D326B}"/>
              </a:ext>
            </a:extLst>
          </p:cNvPr>
          <p:cNvSpPr/>
          <p:nvPr/>
        </p:nvSpPr>
        <p:spPr>
          <a:xfrm>
            <a:off x="2104763" y="3607639"/>
            <a:ext cx="97972" cy="756000"/>
          </a:xfrm>
          <a:prstGeom prst="leftBracket">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Left Bracket 16">
            <a:extLst>
              <a:ext uri="{FF2B5EF4-FFF2-40B4-BE49-F238E27FC236}">
                <a16:creationId xmlns:a16="http://schemas.microsoft.com/office/drawing/2014/main" id="{BF5FB03C-CFD1-FB48-9494-37BA64BB5633}"/>
              </a:ext>
            </a:extLst>
          </p:cNvPr>
          <p:cNvSpPr/>
          <p:nvPr/>
        </p:nvSpPr>
        <p:spPr>
          <a:xfrm>
            <a:off x="2107782" y="4381426"/>
            <a:ext cx="97972" cy="756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8FD07F93-F9D6-DC46-9417-3420B118D067}"/>
              </a:ext>
            </a:extLst>
          </p:cNvPr>
          <p:cNvSpPr/>
          <p:nvPr/>
        </p:nvSpPr>
        <p:spPr>
          <a:xfrm>
            <a:off x="2197583" y="3854052"/>
            <a:ext cx="337457" cy="3245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19" name="Oval 18">
            <a:extLst>
              <a:ext uri="{FF2B5EF4-FFF2-40B4-BE49-F238E27FC236}">
                <a16:creationId xmlns:a16="http://schemas.microsoft.com/office/drawing/2014/main" id="{BFAD7C09-682C-9442-9D32-F0E89BFF8BC1}"/>
              </a:ext>
            </a:extLst>
          </p:cNvPr>
          <p:cNvSpPr/>
          <p:nvPr/>
        </p:nvSpPr>
        <p:spPr>
          <a:xfrm>
            <a:off x="2204348" y="4594379"/>
            <a:ext cx="337457" cy="3245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0" name="Left Bracket 19">
            <a:extLst>
              <a:ext uri="{FF2B5EF4-FFF2-40B4-BE49-F238E27FC236}">
                <a16:creationId xmlns:a16="http://schemas.microsoft.com/office/drawing/2014/main" id="{33FDC9FF-B316-D14C-9B52-83F382227BD8}"/>
              </a:ext>
            </a:extLst>
          </p:cNvPr>
          <p:cNvSpPr/>
          <p:nvPr/>
        </p:nvSpPr>
        <p:spPr>
          <a:xfrm rot="5400000">
            <a:off x="3003946" y="2821362"/>
            <a:ext cx="97972" cy="828000"/>
          </a:xfrm>
          <a:prstGeom prst="leftBracket">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446C4B83-57EA-2E49-B741-F369F8C0C66B}"/>
              </a:ext>
            </a:extLst>
          </p:cNvPr>
          <p:cNvSpPr/>
          <p:nvPr/>
        </p:nvSpPr>
        <p:spPr>
          <a:xfrm rot="5400000">
            <a:off x="3869746" y="2819931"/>
            <a:ext cx="97200" cy="828000"/>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CF87CF52-E89F-5847-9BCB-442E2CDCC2E2}"/>
              </a:ext>
            </a:extLst>
          </p:cNvPr>
          <p:cNvSpPr/>
          <p:nvPr/>
        </p:nvSpPr>
        <p:spPr>
          <a:xfrm>
            <a:off x="2884203" y="3240927"/>
            <a:ext cx="337457" cy="3245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3" name="Oval 22">
            <a:extLst>
              <a:ext uri="{FF2B5EF4-FFF2-40B4-BE49-F238E27FC236}">
                <a16:creationId xmlns:a16="http://schemas.microsoft.com/office/drawing/2014/main" id="{FCC0C64F-A293-9D41-ACD9-F5179A4F6755}"/>
              </a:ext>
            </a:extLst>
          </p:cNvPr>
          <p:cNvSpPr/>
          <p:nvPr/>
        </p:nvSpPr>
        <p:spPr>
          <a:xfrm>
            <a:off x="3749617" y="3240927"/>
            <a:ext cx="337457" cy="32455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4" name="Freeform 23">
            <a:extLst>
              <a:ext uri="{FF2B5EF4-FFF2-40B4-BE49-F238E27FC236}">
                <a16:creationId xmlns:a16="http://schemas.microsoft.com/office/drawing/2014/main" id="{43A153FB-0AE1-8247-979E-43736E550242}"/>
              </a:ext>
            </a:extLst>
          </p:cNvPr>
          <p:cNvSpPr/>
          <p:nvPr/>
        </p:nvSpPr>
        <p:spPr>
          <a:xfrm>
            <a:off x="3221660" y="3390323"/>
            <a:ext cx="375557" cy="107708"/>
          </a:xfrm>
          <a:custGeom>
            <a:avLst/>
            <a:gdLst>
              <a:gd name="connsiteX0" fmla="*/ 0 w 375557"/>
              <a:gd name="connsiteY0" fmla="*/ 9427 h 107708"/>
              <a:gd name="connsiteX1" fmla="*/ 65314 w 375557"/>
              <a:gd name="connsiteY1" fmla="*/ 9427 h 107708"/>
              <a:gd name="connsiteX2" fmla="*/ 163286 w 375557"/>
              <a:gd name="connsiteY2" fmla="*/ 107399 h 107708"/>
              <a:gd name="connsiteX3" fmla="*/ 277586 w 375557"/>
              <a:gd name="connsiteY3" fmla="*/ 42084 h 107708"/>
              <a:gd name="connsiteX4" fmla="*/ 375557 w 375557"/>
              <a:gd name="connsiteY4" fmla="*/ 91070 h 107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57" h="107708">
                <a:moveTo>
                  <a:pt x="0" y="9427"/>
                </a:moveTo>
                <a:cubicBezTo>
                  <a:pt x="19050" y="1262"/>
                  <a:pt x="38100" y="-6902"/>
                  <a:pt x="65314" y="9427"/>
                </a:cubicBezTo>
                <a:cubicBezTo>
                  <a:pt x="92528" y="25756"/>
                  <a:pt x="127907" y="101956"/>
                  <a:pt x="163286" y="107399"/>
                </a:cubicBezTo>
                <a:cubicBezTo>
                  <a:pt x="198665" y="112842"/>
                  <a:pt x="242208" y="44806"/>
                  <a:pt x="277586" y="42084"/>
                </a:cubicBezTo>
                <a:cubicBezTo>
                  <a:pt x="312965" y="39363"/>
                  <a:pt x="344261" y="65216"/>
                  <a:pt x="375557" y="9107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25A44D35-A7B6-7848-B407-061336632881}"/>
              </a:ext>
            </a:extLst>
          </p:cNvPr>
          <p:cNvSpPr/>
          <p:nvPr/>
        </p:nvSpPr>
        <p:spPr>
          <a:xfrm>
            <a:off x="4081120" y="3390323"/>
            <a:ext cx="375557" cy="107708"/>
          </a:xfrm>
          <a:custGeom>
            <a:avLst/>
            <a:gdLst>
              <a:gd name="connsiteX0" fmla="*/ 0 w 375557"/>
              <a:gd name="connsiteY0" fmla="*/ 9427 h 107708"/>
              <a:gd name="connsiteX1" fmla="*/ 65314 w 375557"/>
              <a:gd name="connsiteY1" fmla="*/ 9427 h 107708"/>
              <a:gd name="connsiteX2" fmla="*/ 163286 w 375557"/>
              <a:gd name="connsiteY2" fmla="*/ 107399 h 107708"/>
              <a:gd name="connsiteX3" fmla="*/ 277586 w 375557"/>
              <a:gd name="connsiteY3" fmla="*/ 42084 h 107708"/>
              <a:gd name="connsiteX4" fmla="*/ 375557 w 375557"/>
              <a:gd name="connsiteY4" fmla="*/ 91070 h 107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57" h="107708">
                <a:moveTo>
                  <a:pt x="0" y="9427"/>
                </a:moveTo>
                <a:cubicBezTo>
                  <a:pt x="19050" y="1262"/>
                  <a:pt x="38100" y="-6902"/>
                  <a:pt x="65314" y="9427"/>
                </a:cubicBezTo>
                <a:cubicBezTo>
                  <a:pt x="92528" y="25756"/>
                  <a:pt x="127907" y="101956"/>
                  <a:pt x="163286" y="107399"/>
                </a:cubicBezTo>
                <a:cubicBezTo>
                  <a:pt x="198665" y="112842"/>
                  <a:pt x="242208" y="44806"/>
                  <a:pt x="277586" y="42084"/>
                </a:cubicBezTo>
                <a:cubicBezTo>
                  <a:pt x="312965" y="39363"/>
                  <a:pt x="344261" y="65216"/>
                  <a:pt x="375557" y="9107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67B90673-1A11-6044-87FC-77099C735880}"/>
              </a:ext>
            </a:extLst>
          </p:cNvPr>
          <p:cNvSpPr txBox="1"/>
          <p:nvPr/>
        </p:nvSpPr>
        <p:spPr>
          <a:xfrm>
            <a:off x="4358248" y="4293686"/>
            <a:ext cx="1540938" cy="984885"/>
          </a:xfrm>
          <a:prstGeom prst="rect">
            <a:avLst/>
          </a:prstGeom>
          <a:noFill/>
        </p:spPr>
        <p:txBody>
          <a:bodyPr wrap="square" rtlCol="0">
            <a:spAutoFit/>
          </a:bodyPr>
          <a:lstStyle/>
          <a:p>
            <a:r>
              <a:rPr lang="en-US" sz="1400" dirty="0"/>
              <a:t>Chance of BOTH events occurring</a:t>
            </a:r>
          </a:p>
          <a:p>
            <a:r>
              <a:rPr lang="en-US" sz="1400" u="sng" dirty="0"/>
              <a:t> 1 </a:t>
            </a:r>
            <a:r>
              <a:rPr lang="en-US" sz="1400" dirty="0"/>
              <a:t>  </a:t>
            </a:r>
            <a:r>
              <a:rPr lang="en-US" sz="1600" dirty="0"/>
              <a:t>.</a:t>
            </a:r>
            <a:r>
              <a:rPr lang="en-US" sz="1400" dirty="0"/>
              <a:t>  </a:t>
            </a:r>
            <a:r>
              <a:rPr lang="en-US" sz="1400" u="sng" dirty="0"/>
              <a:t> 1 </a:t>
            </a:r>
            <a:r>
              <a:rPr lang="en-US" sz="1400" dirty="0"/>
              <a:t>   = </a:t>
            </a:r>
            <a:r>
              <a:rPr lang="en-US" sz="1400" u="sng" dirty="0">
                <a:solidFill>
                  <a:prstClr val="black"/>
                </a:solidFill>
              </a:rPr>
              <a:t> 1</a:t>
            </a:r>
            <a:endParaRPr lang="en-US" sz="1400" u="sng" dirty="0"/>
          </a:p>
          <a:p>
            <a:r>
              <a:rPr lang="en-US" sz="1400" dirty="0"/>
              <a:t> 2       2        4</a:t>
            </a:r>
          </a:p>
        </p:txBody>
      </p:sp>
      <p:sp>
        <p:nvSpPr>
          <p:cNvPr id="27" name="TextBox 26">
            <a:extLst>
              <a:ext uri="{FF2B5EF4-FFF2-40B4-BE49-F238E27FC236}">
                <a16:creationId xmlns:a16="http://schemas.microsoft.com/office/drawing/2014/main" id="{2AE13D38-F433-A94B-85DB-56191222102D}"/>
              </a:ext>
            </a:extLst>
          </p:cNvPr>
          <p:cNvSpPr txBox="1"/>
          <p:nvPr/>
        </p:nvSpPr>
        <p:spPr>
          <a:xfrm>
            <a:off x="816429" y="4381426"/>
            <a:ext cx="1284158" cy="738664"/>
          </a:xfrm>
          <a:prstGeom prst="rect">
            <a:avLst/>
          </a:prstGeom>
          <a:noFill/>
        </p:spPr>
        <p:txBody>
          <a:bodyPr wrap="square" rtlCol="0">
            <a:spAutoFit/>
          </a:bodyPr>
          <a:lstStyle/>
          <a:p>
            <a:r>
              <a:rPr lang="en-US" sz="1400" dirty="0"/>
              <a:t>½ chance of getting a from mother</a:t>
            </a:r>
          </a:p>
        </p:txBody>
      </p:sp>
      <p:sp>
        <p:nvSpPr>
          <p:cNvPr id="28" name="TextBox 27">
            <a:extLst>
              <a:ext uri="{FF2B5EF4-FFF2-40B4-BE49-F238E27FC236}">
                <a16:creationId xmlns:a16="http://schemas.microsoft.com/office/drawing/2014/main" id="{1BDA559B-4357-6547-8F63-B46818AB222F}"/>
              </a:ext>
            </a:extLst>
          </p:cNvPr>
          <p:cNvSpPr txBox="1"/>
          <p:nvPr/>
        </p:nvSpPr>
        <p:spPr>
          <a:xfrm>
            <a:off x="3466932" y="2640773"/>
            <a:ext cx="1627582" cy="523220"/>
          </a:xfrm>
          <a:prstGeom prst="rect">
            <a:avLst/>
          </a:prstGeom>
          <a:noFill/>
        </p:spPr>
        <p:txBody>
          <a:bodyPr wrap="square" rtlCol="0">
            <a:spAutoFit/>
          </a:bodyPr>
          <a:lstStyle/>
          <a:p>
            <a:r>
              <a:rPr lang="en-US" sz="1400" dirty="0"/>
              <a:t>½ chance of getting a from father</a:t>
            </a:r>
          </a:p>
        </p:txBody>
      </p:sp>
      <p:sp>
        <p:nvSpPr>
          <p:cNvPr id="29" name="Text Placeholder 6">
            <a:extLst>
              <a:ext uri="{FF2B5EF4-FFF2-40B4-BE49-F238E27FC236}">
                <a16:creationId xmlns:a16="http://schemas.microsoft.com/office/drawing/2014/main" id="{DD92E280-9A3A-BA4D-A8E3-5DE4D098A0AD}"/>
              </a:ext>
            </a:extLst>
          </p:cNvPr>
          <p:cNvSpPr txBox="1">
            <a:spLocks/>
          </p:cNvSpPr>
          <p:nvPr/>
        </p:nvSpPr>
        <p:spPr>
          <a:xfrm>
            <a:off x="609601" y="2005258"/>
            <a:ext cx="5464628" cy="639762"/>
          </a:xfrm>
          <a:prstGeom prst="rect">
            <a:avLst/>
          </a:prstGeom>
          <a:solidFill>
            <a:srgbClr val="1177AF"/>
          </a:solidFill>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chemeClr val="bg1"/>
                </a:solidFill>
              </a:rPr>
              <a:t>Let’s use what we know about simple human genetics.</a:t>
            </a:r>
          </a:p>
        </p:txBody>
      </p:sp>
      <p:sp>
        <p:nvSpPr>
          <p:cNvPr id="30" name="Text Placeholder 8">
            <a:extLst>
              <a:ext uri="{FF2B5EF4-FFF2-40B4-BE49-F238E27FC236}">
                <a16:creationId xmlns:a16="http://schemas.microsoft.com/office/drawing/2014/main" id="{50EBB13D-64B2-DA4C-B9DA-B08A9D2947F1}"/>
              </a:ext>
            </a:extLst>
          </p:cNvPr>
          <p:cNvSpPr txBox="1">
            <a:spLocks/>
          </p:cNvSpPr>
          <p:nvPr/>
        </p:nvSpPr>
        <p:spPr>
          <a:xfrm>
            <a:off x="6096000" y="2001011"/>
            <a:ext cx="5486400" cy="639762"/>
          </a:xfrm>
          <a:prstGeom prst="rect">
            <a:avLst/>
          </a:prstGeom>
          <a:solidFill>
            <a:srgbClr val="1177AF"/>
          </a:solidFill>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chemeClr val="bg1"/>
                </a:solidFill>
              </a:rPr>
              <a:t>Let’s calculate backwards.</a:t>
            </a:r>
          </a:p>
        </p:txBody>
      </p:sp>
      <p:sp>
        <p:nvSpPr>
          <p:cNvPr id="2" name="Rectangle 1"/>
          <p:cNvSpPr/>
          <p:nvPr/>
        </p:nvSpPr>
        <p:spPr>
          <a:xfrm>
            <a:off x="2044533" y="5439166"/>
            <a:ext cx="2871363" cy="369332"/>
          </a:xfrm>
          <a:prstGeom prst="rect">
            <a:avLst/>
          </a:prstGeom>
        </p:spPr>
        <p:txBody>
          <a:bodyPr wrap="none">
            <a:spAutoFit/>
          </a:bodyPr>
          <a:lstStyle/>
          <a:p>
            <a:pPr algn="ctr"/>
            <a:r>
              <a:rPr lang="en-US" dirty="0"/>
              <a:t>Basic rule of human genetics</a:t>
            </a:r>
          </a:p>
        </p:txBody>
      </p:sp>
    </p:spTree>
    <p:extLst>
      <p:ext uri="{BB962C8B-B14F-4D97-AF65-F5344CB8AC3E}">
        <p14:creationId xmlns:p14="http://schemas.microsoft.com/office/powerpoint/2010/main" val="90444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Inferring Sampling Bias without the Population</a:t>
            </a:r>
          </a:p>
        </p:txBody>
      </p:sp>
      <p:sp>
        <p:nvSpPr>
          <p:cNvPr id="31" name="Rectangle 30"/>
          <p:cNvSpPr/>
          <p:nvPr/>
        </p:nvSpPr>
        <p:spPr>
          <a:xfrm>
            <a:off x="609600" y="1365813"/>
            <a:ext cx="10972800" cy="5140800"/>
          </a:xfrm>
          <a:prstGeom prst="rect">
            <a:avLst/>
          </a:prstGeom>
          <a:solidFill>
            <a:schemeClr val="bg1"/>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616239" y="1371481"/>
            <a:ext cx="10959301" cy="538818"/>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t>Let’s look at our table again.</a:t>
            </a:r>
          </a:p>
        </p:txBody>
      </p:sp>
      <p:graphicFrame>
        <p:nvGraphicFramePr>
          <p:cNvPr id="37" name="Table 36"/>
          <p:cNvGraphicFramePr>
            <a:graphicFrameLocks noGrp="1"/>
          </p:cNvGraphicFramePr>
          <p:nvPr/>
        </p:nvGraphicFramePr>
        <p:xfrm>
          <a:off x="3614081" y="2915725"/>
          <a:ext cx="4963839" cy="1483360"/>
        </p:xfrm>
        <a:graphic>
          <a:graphicData uri="http://schemas.openxmlformats.org/drawingml/2006/table">
            <a:tbl>
              <a:tblPr firstRow="1" bandRow="1">
                <a:tableStyleId>{5940675A-B579-460E-94D1-54222C63F5DA}</a:tableStyleId>
              </a:tblPr>
              <a:tblGrid>
                <a:gridCol w="1654613">
                  <a:extLst>
                    <a:ext uri="{9D8B030D-6E8A-4147-A177-3AD203B41FA5}">
                      <a16:colId xmlns:a16="http://schemas.microsoft.com/office/drawing/2014/main" val="20000"/>
                    </a:ext>
                  </a:extLst>
                </a:gridCol>
                <a:gridCol w="1654613">
                  <a:extLst>
                    <a:ext uri="{9D8B030D-6E8A-4147-A177-3AD203B41FA5}">
                      <a16:colId xmlns:a16="http://schemas.microsoft.com/office/drawing/2014/main" val="20001"/>
                    </a:ext>
                  </a:extLst>
                </a:gridCol>
                <a:gridCol w="1654613">
                  <a:extLst>
                    <a:ext uri="{9D8B030D-6E8A-4147-A177-3AD203B41FA5}">
                      <a16:colId xmlns:a16="http://schemas.microsoft.com/office/drawing/2014/main" val="20002"/>
                    </a:ext>
                  </a:extLst>
                </a:gridCol>
              </a:tblGrid>
              <a:tr h="370840">
                <a:tc>
                  <a:txBody>
                    <a:bodyPr/>
                    <a:lstStyle/>
                    <a:p>
                      <a:pPr algn="l"/>
                      <a:r>
                        <a:rPr lang="en-US" sz="1600" b="1" dirty="0"/>
                        <a:t>Genotypes</a:t>
                      </a:r>
                      <a:endParaRPr lang="en-GB" sz="1600" b="1" dirty="0"/>
                    </a:p>
                  </a:txBody>
                  <a:tcPr/>
                </a:tc>
                <a:tc>
                  <a:txBody>
                    <a:bodyPr/>
                    <a:lstStyle/>
                    <a:p>
                      <a:pPr algn="l"/>
                      <a:r>
                        <a:rPr lang="en-US" sz="1600" b="1" dirty="0"/>
                        <a:t>Controls [n(%)]</a:t>
                      </a:r>
                      <a:endParaRPr lang="en-GB" sz="1600" b="1" dirty="0"/>
                    </a:p>
                  </a:txBody>
                  <a:tcPr/>
                </a:tc>
                <a:tc>
                  <a:txBody>
                    <a:bodyPr/>
                    <a:lstStyle/>
                    <a:p>
                      <a:pPr algn="l"/>
                      <a:r>
                        <a:rPr lang="en-US" sz="1600" b="1" dirty="0"/>
                        <a:t>Disease [n(%)]</a:t>
                      </a:r>
                      <a:endParaRPr lang="en-GB" sz="1600" b="1" dirty="0"/>
                    </a:p>
                  </a:txBody>
                  <a:tcPr/>
                </a:tc>
                <a:extLst>
                  <a:ext uri="{0D108BD9-81ED-4DB2-BD59-A6C34878D82A}">
                    <a16:rowId xmlns:a16="http://schemas.microsoft.com/office/drawing/2014/main" val="10000"/>
                  </a:ext>
                </a:extLst>
              </a:tr>
              <a:tr h="370840">
                <a:tc>
                  <a:txBody>
                    <a:bodyPr/>
                    <a:lstStyle/>
                    <a:p>
                      <a:pPr algn="l"/>
                      <a:r>
                        <a:rPr lang="en-US" sz="1600" dirty="0"/>
                        <a:t>AA</a:t>
                      </a:r>
                      <a:endParaRPr lang="en-GB" sz="1600" dirty="0"/>
                    </a:p>
                  </a:txBody>
                  <a:tcPr/>
                </a:tc>
                <a:tc>
                  <a:txBody>
                    <a:bodyPr/>
                    <a:lstStyle/>
                    <a:p>
                      <a:pPr algn="l"/>
                      <a:r>
                        <a:rPr lang="en-US" sz="1600" dirty="0"/>
                        <a:t>1 (0.9%)</a:t>
                      </a:r>
                      <a:endParaRPr lang="en-GB" sz="1600" dirty="0"/>
                    </a:p>
                  </a:txBody>
                  <a:tcPr/>
                </a:tc>
                <a:tc>
                  <a:txBody>
                    <a:bodyPr/>
                    <a:lstStyle/>
                    <a:p>
                      <a:pPr algn="l"/>
                      <a:r>
                        <a:rPr lang="en-US" sz="1600" dirty="0"/>
                        <a:t>0 (0%)</a:t>
                      </a:r>
                      <a:endParaRPr lang="en-GB" sz="1600" dirty="0"/>
                    </a:p>
                  </a:txBody>
                  <a:tcPr/>
                </a:tc>
                <a:extLst>
                  <a:ext uri="{0D108BD9-81ED-4DB2-BD59-A6C34878D82A}">
                    <a16:rowId xmlns:a16="http://schemas.microsoft.com/office/drawing/2014/main" val="10001"/>
                  </a:ext>
                </a:extLst>
              </a:tr>
              <a:tr h="370840">
                <a:tc>
                  <a:txBody>
                    <a:bodyPr/>
                    <a:lstStyle/>
                    <a:p>
                      <a:pPr algn="l"/>
                      <a:r>
                        <a:rPr lang="en-US" sz="1600" dirty="0"/>
                        <a:t>AG</a:t>
                      </a:r>
                      <a:endParaRPr lang="en-GB" sz="1600" dirty="0"/>
                    </a:p>
                  </a:txBody>
                  <a:tcPr/>
                </a:tc>
                <a:tc>
                  <a:txBody>
                    <a:bodyPr/>
                    <a:lstStyle/>
                    <a:p>
                      <a:pPr algn="l"/>
                      <a:r>
                        <a:rPr lang="en-US" sz="1600" dirty="0"/>
                        <a:t>38 (35.2%)</a:t>
                      </a:r>
                      <a:endParaRPr lang="en-GB" sz="1600" dirty="0"/>
                    </a:p>
                  </a:txBody>
                  <a:tcPr/>
                </a:tc>
                <a:tc>
                  <a:txBody>
                    <a:bodyPr/>
                    <a:lstStyle/>
                    <a:p>
                      <a:pPr algn="l"/>
                      <a:r>
                        <a:rPr lang="en-US" sz="1600" dirty="0"/>
                        <a:t>79 (97.5%)</a:t>
                      </a:r>
                      <a:endParaRPr lang="en-GB" sz="1600" dirty="0"/>
                    </a:p>
                  </a:txBody>
                  <a:tcPr/>
                </a:tc>
                <a:extLst>
                  <a:ext uri="{0D108BD9-81ED-4DB2-BD59-A6C34878D82A}">
                    <a16:rowId xmlns:a16="http://schemas.microsoft.com/office/drawing/2014/main" val="10002"/>
                  </a:ext>
                </a:extLst>
              </a:tr>
              <a:tr h="370840">
                <a:tc>
                  <a:txBody>
                    <a:bodyPr/>
                    <a:lstStyle/>
                    <a:p>
                      <a:pPr algn="l"/>
                      <a:r>
                        <a:rPr lang="en-US" sz="1600" dirty="0"/>
                        <a:t>GG</a:t>
                      </a:r>
                      <a:endParaRPr lang="en-GB" sz="1600" dirty="0"/>
                    </a:p>
                  </a:txBody>
                  <a:tcPr/>
                </a:tc>
                <a:tc>
                  <a:txBody>
                    <a:bodyPr/>
                    <a:lstStyle/>
                    <a:p>
                      <a:pPr algn="l"/>
                      <a:r>
                        <a:rPr lang="en-US" sz="1600" dirty="0"/>
                        <a:t>69 (63.9%)</a:t>
                      </a:r>
                      <a:endParaRPr lang="en-GB" sz="1600" dirty="0"/>
                    </a:p>
                  </a:txBody>
                  <a:tcPr/>
                </a:tc>
                <a:tc>
                  <a:txBody>
                    <a:bodyPr/>
                    <a:lstStyle/>
                    <a:p>
                      <a:pPr algn="l"/>
                      <a:r>
                        <a:rPr lang="en-US" sz="1600" dirty="0"/>
                        <a:t>2 (2.5%)</a:t>
                      </a:r>
                      <a:endParaRPr lang="en-GB" sz="1600" dirty="0"/>
                    </a:p>
                  </a:txBody>
                  <a:tcPr/>
                </a:tc>
                <a:extLst>
                  <a:ext uri="{0D108BD9-81ED-4DB2-BD59-A6C34878D82A}">
                    <a16:rowId xmlns:a16="http://schemas.microsoft.com/office/drawing/2014/main" val="10003"/>
                  </a:ext>
                </a:extLst>
              </a:tr>
            </a:tbl>
          </a:graphicData>
        </a:graphic>
      </p:graphicFrame>
      <p:sp>
        <p:nvSpPr>
          <p:cNvPr id="38" name="TextBox 37"/>
          <p:cNvSpPr txBox="1"/>
          <p:nvPr/>
        </p:nvSpPr>
        <p:spPr>
          <a:xfrm>
            <a:off x="3614081" y="2534454"/>
            <a:ext cx="3814916" cy="369332"/>
          </a:xfrm>
          <a:prstGeom prst="rect">
            <a:avLst/>
          </a:prstGeom>
          <a:noFill/>
        </p:spPr>
        <p:txBody>
          <a:bodyPr wrap="square" rtlCol="0">
            <a:spAutoFit/>
          </a:bodyPr>
          <a:lstStyle/>
          <a:p>
            <a:r>
              <a:rPr lang="en-US" dirty="0"/>
              <a:t>rs123 chi-square p-value = 4.78E-21</a:t>
            </a:r>
            <a:endParaRPr lang="en-GB" dirty="0"/>
          </a:p>
        </p:txBody>
      </p:sp>
      <p:sp>
        <p:nvSpPr>
          <p:cNvPr id="39" name="TextBox 38"/>
          <p:cNvSpPr txBox="1"/>
          <p:nvPr/>
        </p:nvSpPr>
        <p:spPr>
          <a:xfrm>
            <a:off x="6333510" y="4511947"/>
            <a:ext cx="906017" cy="369332"/>
          </a:xfrm>
          <a:prstGeom prst="rect">
            <a:avLst/>
          </a:prstGeom>
          <a:noFill/>
        </p:spPr>
        <p:txBody>
          <a:bodyPr wrap="none" rtlCol="0">
            <a:spAutoFit/>
          </a:bodyPr>
          <a:lstStyle/>
          <a:p>
            <a:r>
              <a:rPr lang="en-US" dirty="0"/>
              <a:t>N= 189</a:t>
            </a:r>
            <a:r>
              <a:rPr lang="en-GB" dirty="0"/>
              <a:t> </a:t>
            </a:r>
            <a:endParaRPr lang="en-US" dirty="0"/>
          </a:p>
        </p:txBody>
      </p:sp>
      <p:sp>
        <p:nvSpPr>
          <p:cNvPr id="40" name="Rectangle 39"/>
          <p:cNvSpPr/>
          <p:nvPr/>
        </p:nvSpPr>
        <p:spPr>
          <a:xfrm>
            <a:off x="2631019" y="3652120"/>
            <a:ext cx="966931" cy="369332"/>
          </a:xfrm>
          <a:prstGeom prst="rect">
            <a:avLst/>
          </a:prstGeom>
        </p:spPr>
        <p:txBody>
          <a:bodyPr wrap="none">
            <a:spAutoFit/>
          </a:bodyPr>
          <a:lstStyle/>
          <a:p>
            <a:r>
              <a:rPr lang="en-US" dirty="0">
                <a:latin typeface="Calibri" charset="0"/>
                <a:ea typeface="宋体" charset="-122"/>
                <a:cs typeface="Times New Roman" charset="0"/>
              </a:rPr>
              <a:t>62% AG </a:t>
            </a:r>
            <a:endParaRPr lang="en-US" dirty="0"/>
          </a:p>
        </p:txBody>
      </p:sp>
      <p:sp>
        <p:nvSpPr>
          <p:cNvPr id="41" name="Rectangle 40"/>
          <p:cNvSpPr/>
          <p:nvPr/>
        </p:nvSpPr>
        <p:spPr>
          <a:xfrm>
            <a:off x="2605371" y="3262017"/>
            <a:ext cx="954107" cy="369332"/>
          </a:xfrm>
          <a:prstGeom prst="rect">
            <a:avLst/>
          </a:prstGeom>
        </p:spPr>
        <p:txBody>
          <a:bodyPr wrap="none">
            <a:spAutoFit/>
          </a:bodyPr>
          <a:lstStyle/>
          <a:p>
            <a:r>
              <a:rPr lang="en-US" dirty="0">
                <a:latin typeface="Calibri" charset="0"/>
                <a:ea typeface="宋体" charset="-122"/>
                <a:cs typeface="Times New Roman" charset="0"/>
              </a:rPr>
              <a:t>&lt;1% AA</a:t>
            </a:r>
            <a:r>
              <a:rPr lang="en-GB" dirty="0"/>
              <a:t> </a:t>
            </a:r>
            <a:endParaRPr lang="en-US" dirty="0"/>
          </a:p>
        </p:txBody>
      </p:sp>
      <p:sp>
        <p:nvSpPr>
          <p:cNvPr id="42" name="TextBox 41"/>
          <p:cNvSpPr txBox="1"/>
          <p:nvPr/>
        </p:nvSpPr>
        <p:spPr>
          <a:xfrm>
            <a:off x="8692199" y="3262017"/>
            <a:ext cx="742511" cy="369332"/>
          </a:xfrm>
          <a:prstGeom prst="rect">
            <a:avLst/>
          </a:prstGeom>
          <a:noFill/>
        </p:spPr>
        <p:txBody>
          <a:bodyPr wrap="none" rtlCol="0">
            <a:spAutoFit/>
          </a:bodyPr>
          <a:lstStyle/>
          <a:p>
            <a:r>
              <a:rPr lang="en-US" dirty="0"/>
              <a:t>1/189</a:t>
            </a:r>
          </a:p>
        </p:txBody>
      </p:sp>
      <p:sp>
        <p:nvSpPr>
          <p:cNvPr id="43" name="TextBox 42"/>
          <p:cNvSpPr txBox="1"/>
          <p:nvPr/>
        </p:nvSpPr>
        <p:spPr>
          <a:xfrm>
            <a:off x="8692199" y="3652120"/>
            <a:ext cx="976549" cy="369332"/>
          </a:xfrm>
          <a:prstGeom prst="rect">
            <a:avLst/>
          </a:prstGeom>
          <a:noFill/>
        </p:spPr>
        <p:txBody>
          <a:bodyPr wrap="none" rtlCol="0">
            <a:spAutoFit/>
          </a:bodyPr>
          <a:lstStyle/>
          <a:p>
            <a:r>
              <a:rPr lang="en-US" dirty="0"/>
              <a:t>117/189</a:t>
            </a:r>
          </a:p>
        </p:txBody>
      </p:sp>
      <p:sp>
        <p:nvSpPr>
          <p:cNvPr id="44" name="TextBox 43"/>
          <p:cNvSpPr txBox="1"/>
          <p:nvPr/>
        </p:nvSpPr>
        <p:spPr>
          <a:xfrm>
            <a:off x="8692199" y="4031630"/>
            <a:ext cx="859531" cy="369332"/>
          </a:xfrm>
          <a:prstGeom prst="rect">
            <a:avLst/>
          </a:prstGeom>
          <a:noFill/>
        </p:spPr>
        <p:txBody>
          <a:bodyPr wrap="none" rtlCol="0">
            <a:spAutoFit/>
          </a:bodyPr>
          <a:lstStyle/>
          <a:p>
            <a:r>
              <a:rPr lang="en-US" dirty="0"/>
              <a:t>71/189</a:t>
            </a:r>
          </a:p>
        </p:txBody>
      </p:sp>
      <p:sp>
        <p:nvSpPr>
          <p:cNvPr id="45" name="TextBox 44"/>
          <p:cNvSpPr txBox="1"/>
          <p:nvPr/>
        </p:nvSpPr>
        <p:spPr>
          <a:xfrm>
            <a:off x="2631019" y="4042223"/>
            <a:ext cx="928459" cy="369332"/>
          </a:xfrm>
          <a:prstGeom prst="rect">
            <a:avLst/>
          </a:prstGeom>
          <a:noFill/>
        </p:spPr>
        <p:txBody>
          <a:bodyPr wrap="none" rtlCol="0">
            <a:spAutoFit/>
          </a:bodyPr>
          <a:lstStyle/>
          <a:p>
            <a:r>
              <a:rPr lang="en-US"/>
              <a:t>38% GG</a:t>
            </a:r>
          </a:p>
        </p:txBody>
      </p:sp>
      <p:sp>
        <p:nvSpPr>
          <p:cNvPr id="46" name="Rectangle 45"/>
          <p:cNvSpPr/>
          <p:nvPr/>
        </p:nvSpPr>
        <p:spPr>
          <a:xfrm>
            <a:off x="609600" y="5231876"/>
            <a:ext cx="10959301" cy="1272146"/>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t>We expect 9%. But our data says AA is only &lt; 1%. So unless AA is lethal, our samples do not reflect expectation. Therefore, we conclude that our samples are biased. And therefore, if we reject the null, we need to be careful of Anna Karenina.</a:t>
            </a:r>
          </a:p>
        </p:txBody>
      </p:sp>
    </p:spTree>
    <p:extLst>
      <p:ext uri="{BB962C8B-B14F-4D97-AF65-F5344CB8AC3E}">
        <p14:creationId xmlns:p14="http://schemas.microsoft.com/office/powerpoint/2010/main" val="230079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CE7A-4D1F-0F43-9AE5-CD8338ECEA68}"/>
              </a:ext>
            </a:extLst>
          </p:cNvPr>
          <p:cNvSpPr>
            <a:spLocks noGrp="1"/>
          </p:cNvSpPr>
          <p:nvPr>
            <p:ph type="title"/>
          </p:nvPr>
        </p:nvSpPr>
        <p:spPr/>
        <p:txBody>
          <a:bodyPr/>
          <a:lstStyle/>
          <a:p>
            <a:r>
              <a:rPr lang="en-US" dirty="0"/>
              <a:t>Computational Biology</a:t>
            </a:r>
          </a:p>
        </p:txBody>
      </p:sp>
      <p:sp>
        <p:nvSpPr>
          <p:cNvPr id="3" name="Content Placeholder 2">
            <a:extLst>
              <a:ext uri="{FF2B5EF4-FFF2-40B4-BE49-F238E27FC236}">
                <a16:creationId xmlns:a16="http://schemas.microsoft.com/office/drawing/2014/main" id="{058A74D7-17CA-A647-9CDB-7F30819DBC5E}"/>
              </a:ext>
            </a:extLst>
          </p:cNvPr>
          <p:cNvSpPr>
            <a:spLocks noGrp="1"/>
          </p:cNvSpPr>
          <p:nvPr>
            <p:ph idx="1"/>
          </p:nvPr>
        </p:nvSpPr>
        <p:spPr/>
        <p:txBody>
          <a:bodyPr/>
          <a:lstStyle/>
          <a:p>
            <a:r>
              <a:rPr lang="en-US" dirty="0"/>
              <a:t>Computational Biologists are essentially biologists who have acquired sufficient bioinformatics skills to help with them their research question</a:t>
            </a:r>
          </a:p>
          <a:p>
            <a:r>
              <a:rPr lang="en-US" dirty="0"/>
              <a:t>The bioinformatics knowledge still plays a support function. But the core strength in this group of specialists is their intimate knowledge of biology and lab techniques</a:t>
            </a:r>
          </a:p>
          <a:p>
            <a:r>
              <a:rPr lang="en-US" dirty="0"/>
              <a:t>The bioinformatics skill set is synergistic</a:t>
            </a:r>
          </a:p>
          <a:p>
            <a:r>
              <a:rPr lang="en-US" dirty="0"/>
              <a:t>Examples of people in this group are </a:t>
            </a:r>
            <a:r>
              <a:rPr lang="en-US" dirty="0" err="1"/>
              <a:t>genomicists</a:t>
            </a:r>
            <a:r>
              <a:rPr lang="en-US" dirty="0"/>
              <a:t>, </a:t>
            </a:r>
            <a:r>
              <a:rPr lang="en-US" dirty="0" err="1"/>
              <a:t>proteomicists</a:t>
            </a:r>
            <a:r>
              <a:rPr lang="en-US" dirty="0"/>
              <a:t>, or scientists who run both dry and wet-lab components in their laboratories</a:t>
            </a:r>
          </a:p>
        </p:txBody>
      </p:sp>
    </p:spTree>
    <p:extLst>
      <p:ext uri="{BB962C8B-B14F-4D97-AF65-F5344CB8AC3E}">
        <p14:creationId xmlns:p14="http://schemas.microsoft.com/office/powerpoint/2010/main" val="999304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Causality</a:t>
            </a:r>
          </a:p>
        </p:txBody>
      </p:sp>
      <p:sp>
        <p:nvSpPr>
          <p:cNvPr id="3" name="Content Placeholder 2"/>
          <p:cNvSpPr>
            <a:spLocks noGrp="1"/>
          </p:cNvSpPr>
          <p:nvPr>
            <p:ph idx="4294967295"/>
          </p:nvPr>
        </p:nvSpPr>
        <p:spPr>
          <a:xfrm>
            <a:off x="610182" y="5390288"/>
            <a:ext cx="10972217" cy="884277"/>
          </a:xfrm>
          <a:solidFill>
            <a:srgbClr val="0074AF"/>
          </a:solidFill>
        </p:spPr>
        <p:txBody>
          <a:bodyPr>
            <a:normAutofit/>
          </a:bodyPr>
          <a:lstStyle/>
          <a:p>
            <a:pPr marL="0" indent="0" algn="ctr">
              <a:buNone/>
            </a:pPr>
            <a:r>
              <a:rPr lang="en-US" sz="2400" dirty="0">
                <a:solidFill>
                  <a:schemeClr val="bg1"/>
                </a:solidFill>
              </a:rPr>
              <a:t>Suppose distributions of rs123 alleles in the samples are identical to the populations and the test is significant. Can we say rs123 mutation causes the disease?</a:t>
            </a:r>
          </a:p>
        </p:txBody>
      </p:sp>
      <p:sp>
        <p:nvSpPr>
          <p:cNvPr id="6" name="Rectangle 5"/>
          <p:cNvSpPr/>
          <p:nvPr/>
        </p:nvSpPr>
        <p:spPr>
          <a:xfrm>
            <a:off x="606458" y="1924578"/>
            <a:ext cx="1352422" cy="400110"/>
          </a:xfrm>
          <a:prstGeom prst="rect">
            <a:avLst/>
          </a:prstGeom>
        </p:spPr>
        <p:txBody>
          <a:bodyPr wrap="none">
            <a:spAutoFit/>
          </a:bodyPr>
          <a:lstStyle/>
          <a:p>
            <a:r>
              <a:rPr lang="en-US" sz="2000" b="1" dirty="0"/>
              <a:t>Refined H0</a:t>
            </a:r>
            <a:endParaRPr lang="en-GB" sz="2000" b="1" dirty="0"/>
          </a:p>
        </p:txBody>
      </p:sp>
      <p:sp>
        <p:nvSpPr>
          <p:cNvPr id="7" name="Rectangle 6"/>
          <p:cNvSpPr/>
          <p:nvPr/>
        </p:nvSpPr>
        <p:spPr>
          <a:xfrm>
            <a:off x="10229978" y="1924578"/>
            <a:ext cx="1352422" cy="400110"/>
          </a:xfrm>
          <a:prstGeom prst="rect">
            <a:avLst/>
          </a:prstGeom>
        </p:spPr>
        <p:txBody>
          <a:bodyPr wrap="none">
            <a:spAutoFit/>
          </a:bodyPr>
          <a:lstStyle/>
          <a:p>
            <a:r>
              <a:rPr lang="en-US" sz="2000" b="1" dirty="0"/>
              <a:t>Refined H1</a:t>
            </a:r>
            <a:endParaRPr lang="en-GB" sz="2000" b="1" dirty="0"/>
          </a:p>
        </p:txBody>
      </p:sp>
      <p:grpSp>
        <p:nvGrpSpPr>
          <p:cNvPr id="8" name="Group 7"/>
          <p:cNvGrpSpPr/>
          <p:nvPr/>
        </p:nvGrpSpPr>
        <p:grpSpPr>
          <a:xfrm>
            <a:off x="610182" y="1327129"/>
            <a:ext cx="5212441" cy="3989589"/>
            <a:chOff x="2154" y="782"/>
            <a:chExt cx="4335711" cy="4335711"/>
          </a:xfrm>
        </p:grpSpPr>
        <p:sp>
          <p:nvSpPr>
            <p:cNvPr id="12" name="Down Arrow 11"/>
            <p:cNvSpPr/>
            <p:nvPr/>
          </p:nvSpPr>
          <p:spPr>
            <a:xfrm rot="16200000">
              <a:off x="2154" y="782"/>
              <a:ext cx="4335711" cy="4335711"/>
            </a:xfrm>
            <a:prstGeom prst="downArrow">
              <a:avLst>
                <a:gd name="adj1" fmla="val 50000"/>
                <a:gd name="adj2" fmla="val 35000"/>
              </a:avLst>
            </a:prstGeom>
            <a:no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Down Arrow 4"/>
            <p:cNvSpPr/>
            <p:nvPr/>
          </p:nvSpPr>
          <p:spPr>
            <a:xfrm rot="21600000">
              <a:off x="2155" y="1084709"/>
              <a:ext cx="3576962"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112713" lvl="0" indent="-112713" algn="l" defTabSz="844550">
                <a:lnSpc>
                  <a:spcPct val="90000"/>
                </a:lnSpc>
                <a:spcBef>
                  <a:spcPct val="0"/>
                </a:spcBef>
                <a:spcAft>
                  <a:spcPct val="35000"/>
                </a:spcAft>
              </a:pPr>
              <a:r>
                <a:rPr lang="en-US" sz="1900" kern="1200" dirty="0">
                  <a:solidFill>
                    <a:schemeClr val="tx1"/>
                  </a:solidFill>
                </a:rPr>
                <a:t>- Distributions of rs123 alleles in the two samples are identical to the two populations; and</a:t>
              </a:r>
            </a:p>
            <a:p>
              <a:pPr marL="112713" lvl="0" indent="-112713" algn="l" defTabSz="844550">
                <a:lnSpc>
                  <a:spcPct val="90000"/>
                </a:lnSpc>
                <a:spcBef>
                  <a:spcPct val="0"/>
                </a:spcBef>
                <a:spcAft>
                  <a:spcPct val="35000"/>
                </a:spcAft>
              </a:pPr>
              <a:r>
                <a:rPr lang="en-US" sz="1900" kern="1200" dirty="0">
                  <a:solidFill>
                    <a:schemeClr val="tx1"/>
                  </a:solidFill>
                </a:rPr>
                <a:t>- rs123 alleles are identically distributed in the two populations.</a:t>
              </a:r>
              <a:endParaRPr lang="en-GB" sz="1900" kern="1200" dirty="0">
                <a:solidFill>
                  <a:schemeClr val="tx1"/>
                </a:solidFill>
              </a:endParaRPr>
            </a:p>
          </p:txBody>
        </p:sp>
      </p:grpSp>
      <p:grpSp>
        <p:nvGrpSpPr>
          <p:cNvPr id="9" name="Group 8"/>
          <p:cNvGrpSpPr/>
          <p:nvPr/>
        </p:nvGrpSpPr>
        <p:grpSpPr>
          <a:xfrm>
            <a:off x="6369378" y="1327129"/>
            <a:ext cx="5212438" cy="3989589"/>
            <a:chOff x="6638075" y="782"/>
            <a:chExt cx="4335712" cy="4335711"/>
          </a:xfrm>
        </p:grpSpPr>
        <p:sp>
          <p:nvSpPr>
            <p:cNvPr id="10" name="Down Arrow 9"/>
            <p:cNvSpPr/>
            <p:nvPr/>
          </p:nvSpPr>
          <p:spPr>
            <a:xfrm rot="5400000">
              <a:off x="6638075" y="782"/>
              <a:ext cx="4335711" cy="4335711"/>
            </a:xfrm>
            <a:prstGeom prst="downArrow">
              <a:avLst>
                <a:gd name="adj1" fmla="val 50000"/>
                <a:gd name="adj2" fmla="val 35000"/>
              </a:avLst>
            </a:prstGeom>
            <a:no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Down Arrow 6"/>
            <p:cNvSpPr/>
            <p:nvPr/>
          </p:nvSpPr>
          <p:spPr>
            <a:xfrm>
              <a:off x="7396825" y="1084710"/>
              <a:ext cx="3576962"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112713" lvl="0" indent="-112713" algn="l" defTabSz="844550">
                <a:lnSpc>
                  <a:spcPct val="90000"/>
                </a:lnSpc>
                <a:spcBef>
                  <a:spcPct val="0"/>
                </a:spcBef>
                <a:spcAft>
                  <a:spcPct val="35000"/>
                </a:spcAft>
              </a:pPr>
              <a:r>
                <a:rPr lang="en-US" sz="1900" kern="1200" dirty="0">
                  <a:solidFill>
                    <a:schemeClr val="tx1"/>
                  </a:solidFill>
                </a:rPr>
                <a:t>- Distributions of rs123 alleles in the two samples are different from the two populations; or</a:t>
              </a:r>
            </a:p>
            <a:p>
              <a:pPr marL="112713" lvl="0" indent="-112713" algn="l" defTabSz="844550">
                <a:lnSpc>
                  <a:spcPct val="90000"/>
                </a:lnSpc>
                <a:spcBef>
                  <a:spcPct val="0"/>
                </a:spcBef>
                <a:spcAft>
                  <a:spcPct val="35000"/>
                </a:spcAft>
              </a:pPr>
              <a:r>
                <a:rPr lang="en-US" sz="1900" kern="1200" dirty="0">
                  <a:solidFill>
                    <a:schemeClr val="tx1"/>
                  </a:solidFill>
                </a:rPr>
                <a:t>- rs123 alleles are differently distributed in the two populations.</a:t>
              </a:r>
              <a:endParaRPr lang="en-GB" sz="1900" kern="1200" dirty="0">
                <a:solidFill>
                  <a:schemeClr val="tx1"/>
                </a:solidFill>
              </a:endParaRPr>
            </a:p>
          </p:txBody>
        </p:sp>
      </p:grpSp>
    </p:spTree>
    <p:extLst>
      <p:ext uri="{BB962C8B-B14F-4D97-AF65-F5344CB8AC3E}">
        <p14:creationId xmlns:p14="http://schemas.microsoft.com/office/powerpoint/2010/main" val="380211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Reasoning</a:t>
            </a:r>
          </a:p>
        </p:txBody>
      </p:sp>
      <p:sp>
        <p:nvSpPr>
          <p:cNvPr id="9" name="Round Same Side Corner Rectangle 8"/>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ound Same Side Corner Rectangle 9"/>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ound Same Side Corner Rectangle 10"/>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5" name="Straight Connector 14"/>
          <p:cNvCxnSpPr/>
          <p:nvPr/>
        </p:nvCxnSpPr>
        <p:spPr>
          <a:xfrm>
            <a:off x="655775" y="6144971"/>
            <a:ext cx="1097280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4294967295"/>
          </p:nvPr>
        </p:nvSpPr>
        <p:spPr>
          <a:xfrm>
            <a:off x="8271302" y="3869183"/>
            <a:ext cx="3135680" cy="2057400"/>
          </a:xfrm>
          <a:noFill/>
          <a:ln>
            <a:noFill/>
          </a:ln>
          <a:effectLst/>
        </p:spPr>
        <p:style>
          <a:lnRef idx="1">
            <a:schemeClr val="accent1"/>
          </a:lnRef>
          <a:fillRef idx="2">
            <a:schemeClr val="accent1"/>
          </a:fillRef>
          <a:effectRef idx="1">
            <a:schemeClr val="accent1"/>
          </a:effectRef>
          <a:fontRef idx="minor">
            <a:schemeClr val="dk1"/>
          </a:fontRef>
        </p:style>
        <p:txBody>
          <a:bodyPr>
            <a:normAutofit/>
          </a:bodyPr>
          <a:lstStyle/>
          <a:p>
            <a:pPr marL="0" indent="0" algn="ctr">
              <a:buNone/>
            </a:pPr>
            <a:r>
              <a:rPr lang="en-US" sz="2000" b="1" dirty="0">
                <a:solidFill>
                  <a:schemeClr val="bg1"/>
                </a:solidFill>
              </a:rPr>
              <a:t>Deduction</a:t>
            </a:r>
          </a:p>
          <a:p>
            <a:pPr marL="57150" indent="0" algn="ctr">
              <a:buNone/>
            </a:pPr>
            <a:r>
              <a:rPr lang="en-US" sz="2000" dirty="0">
                <a:solidFill>
                  <a:schemeClr val="bg1"/>
                </a:solidFill>
              </a:rPr>
              <a:t>All men are mortal.</a:t>
            </a:r>
          </a:p>
          <a:p>
            <a:pPr marL="57150" indent="0" algn="ctr">
              <a:buNone/>
            </a:pPr>
            <a:r>
              <a:rPr lang="en-US" sz="2000" dirty="0">
                <a:solidFill>
                  <a:schemeClr val="bg1"/>
                </a:solidFill>
              </a:rPr>
              <a:t>Socrates is a man.</a:t>
            </a:r>
          </a:p>
          <a:p>
            <a:pPr marL="57150" indent="0" algn="ctr">
              <a:buNone/>
            </a:pPr>
            <a:r>
              <a:rPr lang="en-US" sz="2000" dirty="0">
                <a:solidFill>
                  <a:schemeClr val="bg1"/>
                </a:solidFill>
              </a:rPr>
              <a:t>Socrates is mortal.</a:t>
            </a:r>
          </a:p>
        </p:txBody>
      </p:sp>
      <p:sp>
        <p:nvSpPr>
          <p:cNvPr id="5" name="Content Placeholder 4"/>
          <p:cNvSpPr>
            <a:spLocks noGrp="1"/>
          </p:cNvSpPr>
          <p:nvPr>
            <p:ph sz="half" idx="4294967295"/>
          </p:nvPr>
        </p:nvSpPr>
        <p:spPr>
          <a:xfrm>
            <a:off x="4574695" y="3869183"/>
            <a:ext cx="3135680" cy="2209800"/>
          </a:xfrm>
          <a:noFill/>
          <a:ln>
            <a:noFill/>
          </a:ln>
          <a:effectLst/>
        </p:spPr>
        <p:style>
          <a:lnRef idx="1">
            <a:schemeClr val="dk1"/>
          </a:lnRef>
          <a:fillRef idx="2">
            <a:schemeClr val="dk1"/>
          </a:fillRef>
          <a:effectRef idx="1">
            <a:schemeClr val="dk1"/>
          </a:effectRef>
          <a:fontRef idx="minor">
            <a:schemeClr val="dk1"/>
          </a:fontRef>
        </p:style>
        <p:txBody>
          <a:bodyPr>
            <a:normAutofit fontScale="92500" lnSpcReduction="20000"/>
          </a:bodyPr>
          <a:lstStyle/>
          <a:p>
            <a:pPr marL="0" indent="0" algn="ctr">
              <a:lnSpc>
                <a:spcPct val="110000"/>
              </a:lnSpc>
              <a:buNone/>
            </a:pPr>
            <a:r>
              <a:rPr lang="en-US" sz="2200" b="1" dirty="0">
                <a:solidFill>
                  <a:schemeClr val="bg1"/>
                </a:solidFill>
              </a:rPr>
              <a:t>Abduction</a:t>
            </a:r>
          </a:p>
          <a:p>
            <a:pPr marL="57150" indent="0" algn="ctr">
              <a:lnSpc>
                <a:spcPct val="110000"/>
              </a:lnSpc>
              <a:buNone/>
            </a:pPr>
            <a:r>
              <a:rPr lang="en-US" sz="2000" dirty="0">
                <a:solidFill>
                  <a:schemeClr val="bg1"/>
                </a:solidFill>
              </a:rPr>
              <a:t>All men are mortal.</a:t>
            </a:r>
          </a:p>
          <a:p>
            <a:pPr marL="57150" indent="0" algn="ctr">
              <a:lnSpc>
                <a:spcPct val="110000"/>
              </a:lnSpc>
              <a:buNone/>
            </a:pPr>
            <a:r>
              <a:rPr lang="en-US" sz="2000" dirty="0">
                <a:solidFill>
                  <a:schemeClr val="bg1"/>
                </a:solidFill>
              </a:rPr>
              <a:t>Socrates is mortal.</a:t>
            </a:r>
          </a:p>
          <a:p>
            <a:pPr marL="57150" indent="0" algn="ctr">
              <a:lnSpc>
                <a:spcPct val="110000"/>
              </a:lnSpc>
              <a:buNone/>
            </a:pPr>
            <a:r>
              <a:rPr lang="en-US" sz="2000" kern="0" dirty="0">
                <a:solidFill>
                  <a:schemeClr val="bg1"/>
                </a:solidFill>
              </a:rPr>
              <a:t>Socrates is a man (provided there is no other explanation of Socrates</a:t>
            </a:r>
            <a:r>
              <a:rPr lang="en-US" sz="2000" dirty="0">
                <a:solidFill>
                  <a:schemeClr val="bg1"/>
                </a:solidFill>
              </a:rPr>
              <a:t>’ mortality).</a:t>
            </a:r>
          </a:p>
        </p:txBody>
      </p:sp>
      <p:sp>
        <p:nvSpPr>
          <p:cNvPr id="6"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r>
              <a:rPr lang="en-US" sz="2000" kern="0" dirty="0">
                <a:solidFill>
                  <a:schemeClr val="bg1"/>
                </a:solidFill>
              </a:rPr>
              <a:t>Induction</a:t>
            </a:r>
          </a:p>
          <a:p>
            <a:pPr marL="0" indent="0" algn="ctr">
              <a:buNone/>
            </a:pPr>
            <a:r>
              <a:rPr lang="en-US" sz="2000" b="0" kern="0" dirty="0">
                <a:solidFill>
                  <a:schemeClr val="bg1"/>
                </a:solidFill>
              </a:rPr>
              <a:t>Socrates is a man.</a:t>
            </a:r>
          </a:p>
          <a:p>
            <a:pPr marL="0" indent="0" algn="ctr">
              <a:buNone/>
            </a:pPr>
            <a:r>
              <a:rPr lang="en-US" sz="2000" b="0" kern="0" dirty="0">
                <a:solidFill>
                  <a:schemeClr val="bg1"/>
                </a:solidFill>
              </a:rPr>
              <a:t>Socrates is mortal.</a:t>
            </a:r>
          </a:p>
          <a:p>
            <a:pPr marL="0" indent="0" algn="ctr">
              <a:buNone/>
            </a:pPr>
            <a:r>
              <a:rPr lang="en-US" sz="2000" b="0" kern="0" dirty="0">
                <a:solidFill>
                  <a:schemeClr val="bg1"/>
                </a:solidFill>
              </a:rPr>
              <a:t>All men are mortal (provided there is no counter example).</a:t>
            </a:r>
          </a:p>
        </p:txBody>
      </p:sp>
      <p:sp>
        <p:nvSpPr>
          <p:cNvPr id="3" name="Rectangle 2"/>
          <p:cNvSpPr/>
          <p:nvPr/>
        </p:nvSpPr>
        <p:spPr>
          <a:xfrm>
            <a:off x="2162674"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p>
        </p:txBody>
      </p:sp>
      <p:sp>
        <p:nvSpPr>
          <p:cNvPr id="16" name="Rectangle 15"/>
          <p:cNvSpPr/>
          <p:nvPr/>
        </p:nvSpPr>
        <p:spPr>
          <a:xfrm>
            <a:off x="5828138"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p>
        </p:txBody>
      </p:sp>
      <p:sp>
        <p:nvSpPr>
          <p:cNvPr id="17" name="Rectangle 16"/>
          <p:cNvSpPr/>
          <p:nvPr/>
        </p:nvSpPr>
        <p:spPr>
          <a:xfrm>
            <a:off x="9571279" y="2743767"/>
            <a:ext cx="5357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a:t>
            </a:r>
          </a:p>
        </p:txBody>
      </p:sp>
    </p:spTree>
    <p:extLst>
      <p:ext uri="{BB962C8B-B14F-4D97-AF65-F5344CB8AC3E}">
        <p14:creationId xmlns:p14="http://schemas.microsoft.com/office/powerpoint/2010/main" val="401358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protein structur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1301" y="1658403"/>
            <a:ext cx="3135680" cy="28575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ca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160" y="2159980"/>
            <a:ext cx="3135680" cy="1834401"/>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mage result for gene"/>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76693" y="1658403"/>
            <a:ext cx="3137076" cy="313568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r>
              <a:rPr lang="en-US" dirty="0"/>
              <a:t>Which of the following are examples of each reasoning type?</a:t>
            </a:r>
          </a:p>
        </p:txBody>
      </p:sp>
      <p:sp>
        <p:nvSpPr>
          <p:cNvPr id="4" name="Round Same Side Corner Rectangle 3"/>
          <p:cNvSpPr/>
          <p:nvPr/>
        </p:nvSpPr>
        <p:spPr>
          <a:xfrm>
            <a:off x="878088"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ound Same Side Corner Rectangle 4"/>
          <p:cNvSpPr/>
          <p:nvPr/>
        </p:nvSpPr>
        <p:spPr>
          <a:xfrm>
            <a:off x="4574695"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ound Same Side Corner Rectangle 5"/>
          <p:cNvSpPr/>
          <p:nvPr/>
        </p:nvSpPr>
        <p:spPr>
          <a:xfrm>
            <a:off x="8271302" y="3638815"/>
            <a:ext cx="3135680" cy="2506156"/>
          </a:xfrm>
          <a:prstGeom prst="round2SameRect">
            <a:avLst/>
          </a:prstGeom>
          <a:solidFill>
            <a:srgbClr val="0074AF"/>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6"/>
          <p:cNvCxnSpPr/>
          <p:nvPr/>
        </p:nvCxnSpPr>
        <p:spPr>
          <a:xfrm>
            <a:off x="655775" y="6144971"/>
            <a:ext cx="10972800" cy="0"/>
          </a:xfrm>
          <a:prstGeom prst="line">
            <a:avLst/>
          </a:prstGeom>
          <a:ln w="28575">
            <a:solidFill>
              <a:schemeClr val="bg1">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Content Placeholder 3"/>
          <p:cNvSpPr txBox="1">
            <a:spLocks/>
          </p:cNvSpPr>
          <p:nvPr/>
        </p:nvSpPr>
        <p:spPr>
          <a:xfrm>
            <a:off x="8271302" y="3869183"/>
            <a:ext cx="3135680" cy="2057400"/>
          </a:xfrm>
          <a:prstGeom prst="rect">
            <a:avLst/>
          </a:prstGeom>
          <a:noFill/>
          <a:ln w="9525" cap="flat" cmpd="sng" algn="ctr">
            <a:noFill/>
            <a:prstDash val="solid"/>
          </a:ln>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Font typeface="Arial"/>
              <a:buNone/>
            </a:pPr>
            <a:r>
              <a:rPr lang="en-US" sz="2000" b="1" dirty="0">
                <a:solidFill>
                  <a:schemeClr val="bg1"/>
                </a:solidFill>
              </a:rPr>
              <a:t>Deduction</a:t>
            </a:r>
          </a:p>
          <a:p>
            <a:pPr marL="57150" indent="0" algn="ctr">
              <a:buNone/>
            </a:pPr>
            <a:r>
              <a:rPr lang="en-US" sz="2000" dirty="0">
                <a:solidFill>
                  <a:schemeClr val="bg1"/>
                </a:solidFill>
              </a:rPr>
              <a:t>A class of proteins, C, performs function X. Protein Z is a member of C, so C must therefore perform function X.</a:t>
            </a:r>
          </a:p>
        </p:txBody>
      </p:sp>
      <p:sp>
        <p:nvSpPr>
          <p:cNvPr id="9" name="Content Placeholder 4"/>
          <p:cNvSpPr txBox="1">
            <a:spLocks/>
          </p:cNvSpPr>
          <p:nvPr/>
        </p:nvSpPr>
        <p:spPr>
          <a:xfrm>
            <a:off x="4574695" y="3869183"/>
            <a:ext cx="3135680" cy="2209800"/>
          </a:xfrm>
          <a:prstGeom prst="rect">
            <a:avLst/>
          </a:prstGeom>
          <a:noFill/>
          <a:ln w="9525" cap="flat" cmpd="sng" algn="ctr">
            <a:noFill/>
            <a:prstDash val="solid"/>
          </a:ln>
          <a:effectLst/>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lnSpc>
                <a:spcPct val="110000"/>
              </a:lnSpc>
              <a:buFont typeface="Arial"/>
              <a:buNone/>
            </a:pPr>
            <a:r>
              <a:rPr lang="en-US" sz="2200" b="1" dirty="0">
                <a:solidFill>
                  <a:schemeClr val="bg1"/>
                </a:solidFill>
              </a:rPr>
              <a:t>Abduction</a:t>
            </a:r>
          </a:p>
          <a:p>
            <a:pPr marL="57150" indent="0" algn="ctr">
              <a:lnSpc>
                <a:spcPct val="110000"/>
              </a:lnSpc>
              <a:buNone/>
            </a:pPr>
            <a:r>
              <a:rPr lang="en-US" sz="2000" dirty="0">
                <a:solidFill>
                  <a:schemeClr val="bg1"/>
                </a:solidFill>
              </a:rPr>
              <a:t>An apple is red, a car is red, so therefore a car is red.</a:t>
            </a:r>
          </a:p>
        </p:txBody>
      </p:sp>
      <p:sp>
        <p:nvSpPr>
          <p:cNvPr id="10" name="Content Placeholder 4"/>
          <p:cNvSpPr txBox="1">
            <a:spLocks/>
          </p:cNvSpPr>
          <p:nvPr/>
        </p:nvSpPr>
        <p:spPr bwMode="auto">
          <a:xfrm>
            <a:off x="878088" y="3869183"/>
            <a:ext cx="3135680" cy="2209800"/>
          </a:xfrm>
          <a:prstGeom prst="rect">
            <a:avLst/>
          </a:prstGeom>
          <a:noFill/>
          <a:ln w="9525" cap="flat" cmpd="sng" algn="ctr">
            <a:noFill/>
            <a:prstDash val="solid"/>
            <a:miter lim="800000"/>
            <a:headEnd/>
            <a:tailEnd/>
          </a:ln>
          <a:effec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dk1"/>
                </a:solidFill>
                <a:latin typeface="+mn-lt"/>
                <a:ea typeface="+mn-ea"/>
                <a:cs typeface="+mn-cs"/>
              </a:defRPr>
            </a:lvl1pPr>
            <a:lvl2pPr marL="742950" indent="-285750" algn="l" rtl="0" eaLnBrk="1" fontAlgn="base" hangingPunct="1">
              <a:spcBef>
                <a:spcPct val="20000"/>
              </a:spcBef>
              <a:spcAft>
                <a:spcPct val="0"/>
              </a:spcAft>
              <a:buChar char="–"/>
              <a:defRPr sz="24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000" b="1">
                <a:solidFill>
                  <a:schemeClr val="dk1"/>
                </a:solidFill>
                <a:latin typeface="+mn-lt"/>
                <a:ea typeface="+mn-ea"/>
                <a:cs typeface="+mn-cs"/>
              </a:defRPr>
            </a:lvl3pPr>
            <a:lvl4pPr marL="1600200" indent="-228600" algn="l" rtl="0" eaLnBrk="1" fontAlgn="base" hangingPunct="1">
              <a:spcBef>
                <a:spcPct val="20000"/>
              </a:spcBef>
              <a:spcAft>
                <a:spcPct val="0"/>
              </a:spcAft>
              <a:buChar char="–"/>
              <a:defRPr sz="1800" i="1">
                <a:solidFill>
                  <a:schemeClr val="dk1"/>
                </a:solidFill>
                <a:latin typeface="+mn-lt"/>
                <a:ea typeface="+mn-ea"/>
                <a:cs typeface="+mn-cs"/>
              </a:defRPr>
            </a:lvl4pPr>
            <a:lvl5pPr marL="2057400" indent="-228600" algn="l" rtl="0" eaLnBrk="1" fontAlgn="base" hangingPunct="1">
              <a:spcBef>
                <a:spcPct val="20000"/>
              </a:spcBef>
              <a:spcAft>
                <a:spcPct val="0"/>
              </a:spcAft>
              <a:buChar char="»"/>
              <a:defRPr sz="18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18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18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18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1800">
                <a:solidFill>
                  <a:schemeClr val="dk1"/>
                </a:solidFill>
                <a:latin typeface="+mn-lt"/>
                <a:ea typeface="+mn-ea"/>
                <a:cs typeface="+mn-cs"/>
              </a:defRPr>
            </a:lvl9pPr>
          </a:lstStyle>
          <a:p>
            <a:pPr marL="0" indent="0" algn="ctr">
              <a:buNone/>
            </a:pPr>
            <a:r>
              <a:rPr lang="en-US" sz="2000" kern="0" dirty="0">
                <a:solidFill>
                  <a:schemeClr val="bg1"/>
                </a:solidFill>
              </a:rPr>
              <a:t>Induction</a:t>
            </a:r>
          </a:p>
          <a:p>
            <a:pPr marL="0" indent="0" algn="ctr">
              <a:buNone/>
            </a:pPr>
            <a:r>
              <a:rPr lang="en-US" sz="2000" b="0" kern="0" dirty="0">
                <a:solidFill>
                  <a:schemeClr val="bg1"/>
                </a:solidFill>
              </a:rPr>
              <a:t>Gene A performs function X; Gene B is sequentially similar to Gene A. Therefore, Gene B also performs function X. </a:t>
            </a:r>
          </a:p>
        </p:txBody>
      </p:sp>
    </p:spTree>
    <p:extLst>
      <p:ext uri="{BB962C8B-B14F-4D97-AF65-F5344CB8AC3E}">
        <p14:creationId xmlns:p14="http://schemas.microsoft.com/office/powerpoint/2010/main" val="336023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Abduction in Action</a:t>
            </a:r>
          </a:p>
        </p:txBody>
      </p:sp>
      <p:sp>
        <p:nvSpPr>
          <p:cNvPr id="3" name="Content Placeholder 2"/>
          <p:cNvSpPr>
            <a:spLocks noGrp="1"/>
          </p:cNvSpPr>
          <p:nvPr>
            <p:ph sz="half" idx="4294967295"/>
          </p:nvPr>
        </p:nvSpPr>
        <p:spPr>
          <a:xfrm>
            <a:off x="408614" y="1699308"/>
            <a:ext cx="5445431" cy="960417"/>
          </a:xfrm>
        </p:spPr>
        <p:txBody>
          <a:bodyPr anchor="ctr">
            <a:normAutofit/>
          </a:bodyPr>
          <a:lstStyle/>
          <a:p>
            <a:pPr marL="0" indent="0">
              <a:buNone/>
            </a:pPr>
            <a:r>
              <a:rPr lang="en-US" sz="2000" dirty="0"/>
              <a:t>Hypothesis: If rs123 mutation causes disease, the statistical test is significant.</a:t>
            </a:r>
          </a:p>
        </p:txBody>
      </p:sp>
      <p:sp>
        <p:nvSpPr>
          <p:cNvPr id="11" name="Content Placeholder 10"/>
          <p:cNvSpPr>
            <a:spLocks noGrp="1"/>
          </p:cNvSpPr>
          <p:nvPr>
            <p:ph sz="half" idx="4294967295"/>
          </p:nvPr>
        </p:nvSpPr>
        <p:spPr>
          <a:xfrm>
            <a:off x="408614" y="4045301"/>
            <a:ext cx="5445431" cy="1058058"/>
          </a:xfrm>
        </p:spPr>
        <p:txBody>
          <a:bodyPr>
            <a:noAutofit/>
          </a:bodyPr>
          <a:lstStyle/>
          <a:p>
            <a:pPr marL="0" indent="0">
              <a:buNone/>
            </a:pPr>
            <a:r>
              <a:rPr lang="en-US" sz="2000" dirty="0"/>
              <a:t>Conclusion by abduction: rs123 mutation causes disease and </a:t>
            </a:r>
            <a:r>
              <a:rPr lang="en-US" sz="2000" b="1" dirty="0"/>
              <a:t>provided there is no other explanation for the test to be significant.</a:t>
            </a:r>
          </a:p>
        </p:txBody>
      </p:sp>
      <p:sp>
        <p:nvSpPr>
          <p:cNvPr id="2" name="TextBox 1"/>
          <p:cNvSpPr txBox="1"/>
          <p:nvPr/>
        </p:nvSpPr>
        <p:spPr>
          <a:xfrm>
            <a:off x="394100" y="5406408"/>
            <a:ext cx="5584213" cy="646331"/>
          </a:xfrm>
          <a:prstGeom prst="rect">
            <a:avLst/>
          </a:prstGeom>
          <a:noFill/>
        </p:spPr>
        <p:txBody>
          <a:bodyPr wrap="square" rtlCol="0">
            <a:spAutoFit/>
          </a:bodyPr>
          <a:lstStyle/>
          <a:p>
            <a:r>
              <a:rPr lang="en-US" dirty="0"/>
              <a:t>That is, as long as this observation cannot be refuted, it may become a rule.</a:t>
            </a:r>
          </a:p>
        </p:txBody>
      </p:sp>
      <p:sp>
        <p:nvSpPr>
          <p:cNvPr id="24" name="Rectangle 23"/>
          <p:cNvSpPr/>
          <p:nvPr/>
        </p:nvSpPr>
        <p:spPr>
          <a:xfrm>
            <a:off x="0" y="1971145"/>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and Round Single Corner Rectangle 24"/>
          <p:cNvSpPr/>
          <p:nvPr/>
        </p:nvSpPr>
        <p:spPr>
          <a:xfrm>
            <a:off x="394100" y="1701477"/>
            <a:ext cx="5569820" cy="96041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and Round Single Corner Rectangle 26"/>
          <p:cNvSpPr/>
          <p:nvPr/>
        </p:nvSpPr>
        <p:spPr>
          <a:xfrm>
            <a:off x="408493" y="2846580"/>
            <a:ext cx="5569820" cy="96041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nip and Round Single Corner Rectangle 28"/>
          <p:cNvSpPr/>
          <p:nvPr/>
        </p:nvSpPr>
        <p:spPr>
          <a:xfrm>
            <a:off x="394100" y="4045301"/>
            <a:ext cx="5569820" cy="105913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0" y="3152553"/>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4372352"/>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614" y="3139686"/>
            <a:ext cx="5555306" cy="400110"/>
          </a:xfrm>
          <a:prstGeom prst="rect">
            <a:avLst/>
          </a:prstGeom>
        </p:spPr>
        <p:txBody>
          <a:bodyPr wrap="square">
            <a:spAutoFit/>
          </a:bodyPr>
          <a:lstStyle/>
          <a:p>
            <a:r>
              <a:rPr lang="en-US" sz="2000" dirty="0"/>
              <a:t>Observation: Statistical test is significant</a:t>
            </a:r>
          </a:p>
        </p:txBody>
      </p:sp>
      <p:graphicFrame>
        <p:nvGraphicFramePr>
          <p:cNvPr id="32" name="Table 31"/>
          <p:cNvGraphicFramePr>
            <a:graphicFrameLocks noGrp="1"/>
          </p:cNvGraphicFramePr>
          <p:nvPr/>
        </p:nvGraphicFramePr>
        <p:xfrm>
          <a:off x="6358020" y="2201970"/>
          <a:ext cx="5341861" cy="2372359"/>
        </p:xfrm>
        <a:graphic>
          <a:graphicData uri="http://schemas.openxmlformats.org/drawingml/2006/table">
            <a:tbl>
              <a:tblPr firstRow="1" bandRow="1">
                <a:tableStyleId>{5940675A-B579-460E-94D1-54222C63F5DA}</a:tableStyleId>
              </a:tblPr>
              <a:tblGrid>
                <a:gridCol w="767810">
                  <a:extLst>
                    <a:ext uri="{9D8B030D-6E8A-4147-A177-3AD203B41FA5}">
                      <a16:colId xmlns:a16="http://schemas.microsoft.com/office/drawing/2014/main" val="20000"/>
                    </a:ext>
                  </a:extLst>
                </a:gridCol>
                <a:gridCol w="1210777">
                  <a:extLst>
                    <a:ext uri="{9D8B030D-6E8A-4147-A177-3AD203B41FA5}">
                      <a16:colId xmlns:a16="http://schemas.microsoft.com/office/drawing/2014/main" val="20001"/>
                    </a:ext>
                  </a:extLst>
                </a:gridCol>
                <a:gridCol w="1013902">
                  <a:extLst>
                    <a:ext uri="{9D8B030D-6E8A-4147-A177-3AD203B41FA5}">
                      <a16:colId xmlns:a16="http://schemas.microsoft.com/office/drawing/2014/main" val="20002"/>
                    </a:ext>
                  </a:extLst>
                </a:gridCol>
                <a:gridCol w="1004476">
                  <a:extLst>
                    <a:ext uri="{9D8B030D-6E8A-4147-A177-3AD203B41FA5}">
                      <a16:colId xmlns:a16="http://schemas.microsoft.com/office/drawing/2014/main" val="20003"/>
                    </a:ext>
                  </a:extLst>
                </a:gridCol>
                <a:gridCol w="454586">
                  <a:extLst>
                    <a:ext uri="{9D8B030D-6E8A-4147-A177-3AD203B41FA5}">
                      <a16:colId xmlns:a16="http://schemas.microsoft.com/office/drawing/2014/main" val="20004"/>
                    </a:ext>
                  </a:extLst>
                </a:gridCol>
                <a:gridCol w="890310">
                  <a:extLst>
                    <a:ext uri="{9D8B030D-6E8A-4147-A177-3AD203B41FA5}">
                      <a16:colId xmlns:a16="http://schemas.microsoft.com/office/drawing/2014/main" val="20005"/>
                    </a:ext>
                  </a:extLst>
                </a:gridCol>
              </a:tblGrid>
              <a:tr h="370840">
                <a:tc gridSpan="6">
                  <a:txBody>
                    <a:bodyPr/>
                    <a:lstStyle/>
                    <a:p>
                      <a:pPr algn="ctr"/>
                      <a:r>
                        <a:rPr lang="en-US" sz="1400" b="1" dirty="0"/>
                        <a:t>Group</a:t>
                      </a:r>
                      <a:endParaRPr lang="en-GB" sz="1400" b="1" dirty="0"/>
                    </a:p>
                  </a:txBody>
                  <a:tcPr>
                    <a:solidFill>
                      <a:schemeClr val="bg1"/>
                    </a:solidFill>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0000"/>
                  </a:ext>
                </a:extLst>
              </a:tr>
              <a:tr h="370840">
                <a:tc>
                  <a:txBody>
                    <a:bodyPr/>
                    <a:lstStyle/>
                    <a:p>
                      <a:r>
                        <a:rPr lang="en-US" sz="1400" dirty="0"/>
                        <a:t>SNP</a:t>
                      </a:r>
                      <a:endParaRPr lang="en-GB" sz="1400" dirty="0"/>
                    </a:p>
                  </a:txBody>
                  <a:tcPr>
                    <a:solidFill>
                      <a:schemeClr val="bg1"/>
                    </a:solidFill>
                  </a:tcPr>
                </a:tc>
                <a:tc>
                  <a:txBody>
                    <a:bodyPr/>
                    <a:lstStyle/>
                    <a:p>
                      <a:r>
                        <a:rPr lang="en-US" sz="1400" dirty="0"/>
                        <a:t>Genotypes</a:t>
                      </a:r>
                      <a:endParaRPr lang="en-GB" sz="1400" dirty="0"/>
                    </a:p>
                  </a:txBody>
                  <a:tcPr>
                    <a:solidFill>
                      <a:schemeClr val="bg1"/>
                    </a:solidFill>
                  </a:tcPr>
                </a:tc>
                <a:tc>
                  <a:txBody>
                    <a:bodyPr/>
                    <a:lstStyle/>
                    <a:p>
                      <a:r>
                        <a:rPr lang="en-US" sz="1400" dirty="0"/>
                        <a:t>Controls [n(%)]</a:t>
                      </a:r>
                      <a:endParaRPr lang="en-GB" sz="1400" dirty="0"/>
                    </a:p>
                  </a:txBody>
                  <a:tcPr>
                    <a:solidFill>
                      <a:schemeClr val="bg1"/>
                    </a:solidFill>
                  </a:tcPr>
                </a:tc>
                <a:tc>
                  <a:txBody>
                    <a:bodyPr/>
                    <a:lstStyle/>
                    <a:p>
                      <a:r>
                        <a:rPr lang="en-US" sz="1400" dirty="0"/>
                        <a:t>Cases</a:t>
                      </a:r>
                      <a:r>
                        <a:rPr lang="en-US" sz="1400" baseline="0" dirty="0"/>
                        <a:t> </a:t>
                      </a:r>
                      <a:r>
                        <a:rPr lang="en-US" sz="1400" dirty="0"/>
                        <a:t>[n(%)]</a:t>
                      </a:r>
                      <a:endParaRPr lang="en-GB" sz="1400" dirty="0"/>
                    </a:p>
                  </a:txBody>
                  <a:tcPr>
                    <a:solidFill>
                      <a:schemeClr val="bg1"/>
                    </a:solidFill>
                  </a:tcPr>
                </a:tc>
                <a:tc>
                  <a:txBody>
                    <a:bodyPr/>
                    <a:lstStyle/>
                    <a:p>
                      <a:r>
                        <a:rPr lang="en-US" sz="1400" dirty="0"/>
                        <a:t>X</a:t>
                      </a:r>
                      <a:r>
                        <a:rPr lang="en-US" sz="1400" baseline="30000" dirty="0"/>
                        <a:t>2</a:t>
                      </a:r>
                      <a:endParaRPr lang="en-GB" sz="1400" baseline="30000" dirty="0"/>
                    </a:p>
                  </a:txBody>
                  <a:tcPr>
                    <a:solidFill>
                      <a:schemeClr val="bg1"/>
                    </a:solidFill>
                  </a:tcPr>
                </a:tc>
                <a:tc>
                  <a:txBody>
                    <a:bodyPr/>
                    <a:lstStyle/>
                    <a:p>
                      <a:r>
                        <a:rPr lang="en-US" sz="1400" dirty="0"/>
                        <a:t>P-value</a:t>
                      </a:r>
                      <a:endParaRPr lang="en-GB" sz="1400" dirty="0"/>
                    </a:p>
                  </a:txBody>
                  <a:tcPr>
                    <a:solidFill>
                      <a:schemeClr val="bg1"/>
                    </a:solidFill>
                  </a:tcPr>
                </a:tc>
                <a:extLst>
                  <a:ext uri="{0D108BD9-81ED-4DB2-BD59-A6C34878D82A}">
                    <a16:rowId xmlns:a16="http://schemas.microsoft.com/office/drawing/2014/main" val="10001"/>
                  </a:ext>
                </a:extLst>
              </a:tr>
              <a:tr h="370840">
                <a:tc>
                  <a:txBody>
                    <a:bodyPr/>
                    <a:lstStyle/>
                    <a:p>
                      <a:r>
                        <a:rPr lang="en-US" sz="1400" dirty="0"/>
                        <a:t>rs123</a:t>
                      </a:r>
                      <a:endParaRPr lang="en-GB" sz="1400" dirty="0"/>
                    </a:p>
                  </a:txBody>
                  <a:tcPr>
                    <a:solidFill>
                      <a:schemeClr val="bg1"/>
                    </a:solidFill>
                  </a:tcPr>
                </a:tc>
                <a:tc>
                  <a:txBody>
                    <a:bodyPr/>
                    <a:lstStyle/>
                    <a:p>
                      <a:r>
                        <a:rPr lang="en-US" sz="1400" dirty="0"/>
                        <a:t>AA</a:t>
                      </a:r>
                      <a:endParaRPr lang="en-GB" sz="1400" dirty="0"/>
                    </a:p>
                  </a:txBody>
                  <a:tcPr>
                    <a:solidFill>
                      <a:schemeClr val="bg1"/>
                    </a:solidFill>
                  </a:tcPr>
                </a:tc>
                <a:tc>
                  <a:txBody>
                    <a:bodyPr/>
                    <a:lstStyle/>
                    <a:p>
                      <a:r>
                        <a:rPr lang="en-US" sz="1400" dirty="0"/>
                        <a:t>1       0.9%</a:t>
                      </a:r>
                      <a:endParaRPr lang="en-GB" sz="1400" dirty="0"/>
                    </a:p>
                  </a:txBody>
                  <a:tcPr>
                    <a:solidFill>
                      <a:schemeClr val="bg1"/>
                    </a:solidFill>
                  </a:tcPr>
                </a:tc>
                <a:tc>
                  <a:txBody>
                    <a:bodyPr/>
                    <a:lstStyle/>
                    <a:p>
                      <a:r>
                        <a:rPr lang="en-US" sz="1400" dirty="0"/>
                        <a:t>0       0.0%</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r>
                        <a:rPr lang="en-US" sz="1400" dirty="0"/>
                        <a:t>4.78E-21</a:t>
                      </a:r>
                      <a:r>
                        <a:rPr lang="en-US" sz="1400" baseline="30000" dirty="0"/>
                        <a:t>b</a:t>
                      </a:r>
                      <a:endParaRPr lang="en-GB" sz="1400" baseline="30000" dirty="0"/>
                    </a:p>
                  </a:txBody>
                  <a:tcPr>
                    <a:solidFill>
                      <a:schemeClr val="bg1"/>
                    </a:solidFill>
                  </a:tcPr>
                </a:tc>
                <a:extLst>
                  <a:ext uri="{0D108BD9-81ED-4DB2-BD59-A6C34878D82A}">
                    <a16:rowId xmlns:a16="http://schemas.microsoft.com/office/drawing/2014/main" val="10002"/>
                  </a:ext>
                </a:extLst>
              </a:tr>
              <a:tr h="370840">
                <a:tc>
                  <a:txBody>
                    <a:bodyPr/>
                    <a:lstStyle/>
                    <a:p>
                      <a:endParaRPr lang="en-GB" sz="1400" dirty="0"/>
                    </a:p>
                  </a:txBody>
                  <a:tcPr>
                    <a:solidFill>
                      <a:schemeClr val="bg1"/>
                    </a:solidFill>
                  </a:tcPr>
                </a:tc>
                <a:tc>
                  <a:txBody>
                    <a:bodyPr/>
                    <a:lstStyle/>
                    <a:p>
                      <a:r>
                        <a:rPr lang="en-US" sz="1400" dirty="0"/>
                        <a:t>AG</a:t>
                      </a:r>
                      <a:endParaRPr lang="en-GB" sz="1400" dirty="0"/>
                    </a:p>
                  </a:txBody>
                  <a:tcPr>
                    <a:solidFill>
                      <a:schemeClr val="bg1"/>
                    </a:solidFill>
                  </a:tcPr>
                </a:tc>
                <a:tc>
                  <a:txBody>
                    <a:bodyPr/>
                    <a:lstStyle/>
                    <a:p>
                      <a:r>
                        <a:rPr lang="en-US" sz="1400" dirty="0"/>
                        <a:t>38     35.2%</a:t>
                      </a:r>
                      <a:endParaRPr lang="en-GB" sz="1400" dirty="0"/>
                    </a:p>
                  </a:txBody>
                  <a:tcPr>
                    <a:solidFill>
                      <a:schemeClr val="bg1"/>
                    </a:solidFill>
                  </a:tcPr>
                </a:tc>
                <a:tc>
                  <a:txBody>
                    <a:bodyPr/>
                    <a:lstStyle/>
                    <a:p>
                      <a:r>
                        <a:rPr lang="en-US" sz="1400" dirty="0"/>
                        <a:t>79    97.5%</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endParaRPr lang="en-GB" sz="1400" baseline="30000" dirty="0"/>
                    </a:p>
                  </a:txBody>
                  <a:tcPr>
                    <a:solidFill>
                      <a:schemeClr val="bg1"/>
                    </a:solidFill>
                  </a:tcPr>
                </a:tc>
                <a:extLst>
                  <a:ext uri="{0D108BD9-81ED-4DB2-BD59-A6C34878D82A}">
                    <a16:rowId xmlns:a16="http://schemas.microsoft.com/office/drawing/2014/main" val="10003"/>
                  </a:ext>
                </a:extLst>
              </a:tr>
              <a:tr h="370840">
                <a:tc>
                  <a:txBody>
                    <a:bodyPr/>
                    <a:lstStyle/>
                    <a:p>
                      <a:endParaRPr lang="en-GB" sz="1400" dirty="0"/>
                    </a:p>
                  </a:txBody>
                  <a:tcPr>
                    <a:solidFill>
                      <a:schemeClr val="bg1"/>
                    </a:solidFill>
                  </a:tcPr>
                </a:tc>
                <a:tc>
                  <a:txBody>
                    <a:bodyPr/>
                    <a:lstStyle/>
                    <a:p>
                      <a:r>
                        <a:rPr lang="en-US" sz="1400" dirty="0"/>
                        <a:t>GG</a:t>
                      </a:r>
                      <a:endParaRPr lang="en-GB" sz="1400" dirty="0"/>
                    </a:p>
                  </a:txBody>
                  <a:tcPr>
                    <a:solidFill>
                      <a:schemeClr val="bg1"/>
                    </a:solidFill>
                  </a:tcPr>
                </a:tc>
                <a:tc>
                  <a:txBody>
                    <a:bodyPr/>
                    <a:lstStyle/>
                    <a:p>
                      <a:r>
                        <a:rPr lang="en-US" sz="1400" dirty="0"/>
                        <a:t>69     63.9%</a:t>
                      </a:r>
                      <a:endParaRPr lang="en-GB" sz="1400" dirty="0"/>
                    </a:p>
                  </a:txBody>
                  <a:tcPr>
                    <a:solidFill>
                      <a:schemeClr val="bg1"/>
                    </a:solidFill>
                  </a:tcPr>
                </a:tc>
                <a:tc>
                  <a:txBody>
                    <a:bodyPr/>
                    <a:lstStyle/>
                    <a:p>
                      <a:r>
                        <a:rPr lang="en-US" sz="1400" dirty="0"/>
                        <a:t>2       2.5%</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endParaRPr lang="en-GB" sz="1400" baseline="30000" dirty="0"/>
                    </a:p>
                  </a:txBody>
                  <a:tcPr>
                    <a:solidFill>
                      <a:schemeClr val="bg1"/>
                    </a:solidFill>
                  </a:tcPr>
                </a:tc>
                <a:extLst>
                  <a:ext uri="{0D108BD9-81ED-4DB2-BD59-A6C34878D82A}">
                    <a16:rowId xmlns:a16="http://schemas.microsoft.com/office/drawing/2014/main" val="10004"/>
                  </a:ext>
                </a:extLst>
              </a:tr>
              <a:tr h="370840">
                <a:tc gridSpan="6">
                  <a:txBody>
                    <a:bodyPr/>
                    <a:lstStyle/>
                    <a:p>
                      <a:r>
                        <a:rPr lang="en-US" sz="1400" dirty="0"/>
                        <a:t>SNP:</a:t>
                      </a:r>
                      <a:r>
                        <a:rPr lang="en-US" sz="1400" baseline="0" dirty="0"/>
                        <a:t> Single Nucleotide Polymorphism</a:t>
                      </a:r>
                      <a:endParaRPr lang="en-GB" sz="1400" dirty="0"/>
                    </a:p>
                  </a:txBody>
                  <a:tcPr>
                    <a:solidFill>
                      <a:schemeClr val="bg1"/>
                    </a:solidFill>
                  </a:tcPr>
                </a:tc>
                <a:tc hMerge="1">
                  <a:txBody>
                    <a:bodyPr/>
                    <a:lstStyle/>
                    <a:p>
                      <a:endParaRPr lang="en-GB" sz="1400" dirty="0"/>
                    </a:p>
                  </a:txBody>
                  <a:tcPr/>
                </a:tc>
                <a:tc hMerge="1">
                  <a:txBody>
                    <a:bodyPr/>
                    <a:lstStyle/>
                    <a:p>
                      <a:endParaRPr lang="en-GB" sz="1400" dirty="0"/>
                    </a:p>
                  </a:txBody>
                  <a:tcPr/>
                </a:tc>
                <a:tc hMerge="1">
                  <a:txBody>
                    <a:bodyPr/>
                    <a:lstStyle/>
                    <a:p>
                      <a:endParaRPr lang="en-GB" sz="1400" dirty="0"/>
                    </a:p>
                  </a:txBody>
                  <a:tcPr/>
                </a:tc>
                <a:tc hMerge="1">
                  <a:txBody>
                    <a:bodyPr/>
                    <a:lstStyle/>
                    <a:p>
                      <a:endParaRPr lang="en-GB" sz="1400" baseline="30000" dirty="0"/>
                    </a:p>
                  </a:txBody>
                  <a:tcPr/>
                </a:tc>
                <a:tc hMerge="1">
                  <a:txBody>
                    <a:bodyPr/>
                    <a:lstStyle/>
                    <a:p>
                      <a:endParaRPr lang="en-GB" sz="1400" baseline="30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71887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Correlation and Causality</a:t>
            </a:r>
          </a:p>
        </p:txBody>
      </p:sp>
      <p:sp>
        <p:nvSpPr>
          <p:cNvPr id="7" name="Content Placeholder 2"/>
          <p:cNvSpPr txBox="1">
            <a:spLocks/>
          </p:cNvSpPr>
          <p:nvPr/>
        </p:nvSpPr>
        <p:spPr>
          <a:xfrm>
            <a:off x="408614" y="1699308"/>
            <a:ext cx="5445431" cy="96041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a:t>Hypothesis: If rs123 mutation causes disease, the statistical test is significant.</a:t>
            </a:r>
            <a:endParaRPr lang="en-US" sz="2000" dirty="0"/>
          </a:p>
        </p:txBody>
      </p:sp>
      <p:sp>
        <p:nvSpPr>
          <p:cNvPr id="8" name="Content Placeholder 10"/>
          <p:cNvSpPr txBox="1">
            <a:spLocks/>
          </p:cNvSpPr>
          <p:nvPr/>
        </p:nvSpPr>
        <p:spPr>
          <a:xfrm>
            <a:off x="408614" y="4045301"/>
            <a:ext cx="5445431" cy="105805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a:t>Conclusion by abduction: rs123 mutation causes disease and </a:t>
            </a:r>
            <a:r>
              <a:rPr lang="en-US" sz="2000" b="1"/>
              <a:t>provided there is no other explanation for the test to be significant.</a:t>
            </a:r>
            <a:endParaRPr lang="en-US" sz="2000" b="1" dirty="0"/>
          </a:p>
        </p:txBody>
      </p:sp>
      <p:sp>
        <p:nvSpPr>
          <p:cNvPr id="9" name="TextBox 8"/>
          <p:cNvSpPr txBox="1"/>
          <p:nvPr/>
        </p:nvSpPr>
        <p:spPr>
          <a:xfrm>
            <a:off x="394100" y="5406408"/>
            <a:ext cx="5584213" cy="646331"/>
          </a:xfrm>
          <a:prstGeom prst="rect">
            <a:avLst/>
          </a:prstGeom>
          <a:noFill/>
        </p:spPr>
        <p:txBody>
          <a:bodyPr wrap="square" rtlCol="0">
            <a:spAutoFit/>
          </a:bodyPr>
          <a:lstStyle/>
          <a:p>
            <a:r>
              <a:rPr lang="en-US" dirty="0"/>
              <a:t>How to incorporate “provided there is no other explanation” into the analysis?</a:t>
            </a:r>
          </a:p>
        </p:txBody>
      </p:sp>
      <p:sp>
        <p:nvSpPr>
          <p:cNvPr id="10" name="Rectangle 9"/>
          <p:cNvSpPr/>
          <p:nvPr/>
        </p:nvSpPr>
        <p:spPr>
          <a:xfrm>
            <a:off x="0" y="1971145"/>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and Round Single Corner Rectangle 10"/>
          <p:cNvSpPr/>
          <p:nvPr/>
        </p:nvSpPr>
        <p:spPr>
          <a:xfrm>
            <a:off x="394100" y="1701477"/>
            <a:ext cx="5569820" cy="96041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nip and Round Single Corner Rectangle 11"/>
          <p:cNvSpPr/>
          <p:nvPr/>
        </p:nvSpPr>
        <p:spPr>
          <a:xfrm>
            <a:off x="408493" y="2846580"/>
            <a:ext cx="5569820" cy="96041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and Round Single Corner Rectangle 12"/>
          <p:cNvSpPr/>
          <p:nvPr/>
        </p:nvSpPr>
        <p:spPr>
          <a:xfrm>
            <a:off x="394100" y="4045301"/>
            <a:ext cx="5569820" cy="1059137"/>
          </a:xfrm>
          <a:prstGeom prst="snipRoundRect">
            <a:avLst>
              <a:gd name="adj1" fmla="val 7608"/>
              <a:gd name="adj2" fmla="val 16667"/>
            </a:avLst>
          </a:prstGeom>
          <a:no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3152553"/>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4372352"/>
            <a:ext cx="394100" cy="405033"/>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8614" y="3139686"/>
            <a:ext cx="5555306" cy="400110"/>
          </a:xfrm>
          <a:prstGeom prst="rect">
            <a:avLst/>
          </a:prstGeom>
        </p:spPr>
        <p:txBody>
          <a:bodyPr wrap="square">
            <a:spAutoFit/>
          </a:bodyPr>
          <a:lstStyle/>
          <a:p>
            <a:r>
              <a:rPr lang="en-US" sz="2000" dirty="0"/>
              <a:t>Observation: Statistical test is significant</a:t>
            </a:r>
          </a:p>
        </p:txBody>
      </p:sp>
      <p:graphicFrame>
        <p:nvGraphicFramePr>
          <p:cNvPr id="17" name="Table 16"/>
          <p:cNvGraphicFramePr>
            <a:graphicFrameLocks noGrp="1"/>
          </p:cNvGraphicFramePr>
          <p:nvPr/>
        </p:nvGraphicFramePr>
        <p:xfrm>
          <a:off x="6358020" y="2201970"/>
          <a:ext cx="5341861" cy="2372359"/>
        </p:xfrm>
        <a:graphic>
          <a:graphicData uri="http://schemas.openxmlformats.org/drawingml/2006/table">
            <a:tbl>
              <a:tblPr firstRow="1" bandRow="1">
                <a:tableStyleId>{5940675A-B579-460E-94D1-54222C63F5DA}</a:tableStyleId>
              </a:tblPr>
              <a:tblGrid>
                <a:gridCol w="767810">
                  <a:extLst>
                    <a:ext uri="{9D8B030D-6E8A-4147-A177-3AD203B41FA5}">
                      <a16:colId xmlns:a16="http://schemas.microsoft.com/office/drawing/2014/main" val="20000"/>
                    </a:ext>
                  </a:extLst>
                </a:gridCol>
                <a:gridCol w="1210777">
                  <a:extLst>
                    <a:ext uri="{9D8B030D-6E8A-4147-A177-3AD203B41FA5}">
                      <a16:colId xmlns:a16="http://schemas.microsoft.com/office/drawing/2014/main" val="20001"/>
                    </a:ext>
                  </a:extLst>
                </a:gridCol>
                <a:gridCol w="1013902">
                  <a:extLst>
                    <a:ext uri="{9D8B030D-6E8A-4147-A177-3AD203B41FA5}">
                      <a16:colId xmlns:a16="http://schemas.microsoft.com/office/drawing/2014/main" val="20002"/>
                    </a:ext>
                  </a:extLst>
                </a:gridCol>
                <a:gridCol w="1004476">
                  <a:extLst>
                    <a:ext uri="{9D8B030D-6E8A-4147-A177-3AD203B41FA5}">
                      <a16:colId xmlns:a16="http://schemas.microsoft.com/office/drawing/2014/main" val="20003"/>
                    </a:ext>
                  </a:extLst>
                </a:gridCol>
                <a:gridCol w="454586">
                  <a:extLst>
                    <a:ext uri="{9D8B030D-6E8A-4147-A177-3AD203B41FA5}">
                      <a16:colId xmlns:a16="http://schemas.microsoft.com/office/drawing/2014/main" val="20004"/>
                    </a:ext>
                  </a:extLst>
                </a:gridCol>
                <a:gridCol w="890310">
                  <a:extLst>
                    <a:ext uri="{9D8B030D-6E8A-4147-A177-3AD203B41FA5}">
                      <a16:colId xmlns:a16="http://schemas.microsoft.com/office/drawing/2014/main" val="20005"/>
                    </a:ext>
                  </a:extLst>
                </a:gridCol>
              </a:tblGrid>
              <a:tr h="370840">
                <a:tc gridSpan="6">
                  <a:txBody>
                    <a:bodyPr/>
                    <a:lstStyle/>
                    <a:p>
                      <a:pPr algn="ctr"/>
                      <a:r>
                        <a:rPr lang="en-US" sz="1400" b="1" dirty="0"/>
                        <a:t>Group</a:t>
                      </a:r>
                      <a:endParaRPr lang="en-GB" sz="1400" b="1" dirty="0"/>
                    </a:p>
                  </a:txBody>
                  <a:tcPr>
                    <a:solidFill>
                      <a:schemeClr val="bg1"/>
                    </a:solidFill>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0000"/>
                  </a:ext>
                </a:extLst>
              </a:tr>
              <a:tr h="370840">
                <a:tc>
                  <a:txBody>
                    <a:bodyPr/>
                    <a:lstStyle/>
                    <a:p>
                      <a:r>
                        <a:rPr lang="en-US" sz="1400" dirty="0"/>
                        <a:t>SNP</a:t>
                      </a:r>
                      <a:endParaRPr lang="en-GB" sz="1400" dirty="0"/>
                    </a:p>
                  </a:txBody>
                  <a:tcPr>
                    <a:solidFill>
                      <a:schemeClr val="bg1"/>
                    </a:solidFill>
                  </a:tcPr>
                </a:tc>
                <a:tc>
                  <a:txBody>
                    <a:bodyPr/>
                    <a:lstStyle/>
                    <a:p>
                      <a:r>
                        <a:rPr lang="en-US" sz="1400" dirty="0"/>
                        <a:t>Genotypes</a:t>
                      </a:r>
                      <a:endParaRPr lang="en-GB" sz="1400" dirty="0"/>
                    </a:p>
                  </a:txBody>
                  <a:tcPr>
                    <a:solidFill>
                      <a:schemeClr val="bg1"/>
                    </a:solidFill>
                  </a:tcPr>
                </a:tc>
                <a:tc>
                  <a:txBody>
                    <a:bodyPr/>
                    <a:lstStyle/>
                    <a:p>
                      <a:r>
                        <a:rPr lang="en-US" sz="1400" dirty="0"/>
                        <a:t>Controls [n(%)]</a:t>
                      </a:r>
                      <a:endParaRPr lang="en-GB" sz="1400" dirty="0"/>
                    </a:p>
                  </a:txBody>
                  <a:tcPr>
                    <a:solidFill>
                      <a:schemeClr val="bg1"/>
                    </a:solidFill>
                  </a:tcPr>
                </a:tc>
                <a:tc>
                  <a:txBody>
                    <a:bodyPr/>
                    <a:lstStyle/>
                    <a:p>
                      <a:r>
                        <a:rPr lang="en-US" sz="1400" dirty="0"/>
                        <a:t>Cases</a:t>
                      </a:r>
                      <a:r>
                        <a:rPr lang="en-US" sz="1400" baseline="0" dirty="0"/>
                        <a:t> </a:t>
                      </a:r>
                      <a:r>
                        <a:rPr lang="en-US" sz="1400" dirty="0"/>
                        <a:t>[n(%)]</a:t>
                      </a:r>
                      <a:endParaRPr lang="en-GB" sz="1400" dirty="0"/>
                    </a:p>
                  </a:txBody>
                  <a:tcPr>
                    <a:solidFill>
                      <a:schemeClr val="bg1"/>
                    </a:solidFill>
                  </a:tcPr>
                </a:tc>
                <a:tc>
                  <a:txBody>
                    <a:bodyPr/>
                    <a:lstStyle/>
                    <a:p>
                      <a:r>
                        <a:rPr lang="en-US" sz="1400" dirty="0"/>
                        <a:t>X</a:t>
                      </a:r>
                      <a:r>
                        <a:rPr lang="en-US" sz="1400" baseline="30000" dirty="0"/>
                        <a:t>2</a:t>
                      </a:r>
                      <a:endParaRPr lang="en-GB" sz="1400" baseline="30000" dirty="0"/>
                    </a:p>
                  </a:txBody>
                  <a:tcPr>
                    <a:solidFill>
                      <a:schemeClr val="bg1"/>
                    </a:solidFill>
                  </a:tcPr>
                </a:tc>
                <a:tc>
                  <a:txBody>
                    <a:bodyPr/>
                    <a:lstStyle/>
                    <a:p>
                      <a:r>
                        <a:rPr lang="en-US" sz="1400" dirty="0"/>
                        <a:t>P-value</a:t>
                      </a:r>
                      <a:endParaRPr lang="en-GB" sz="1400" dirty="0"/>
                    </a:p>
                  </a:txBody>
                  <a:tcPr>
                    <a:solidFill>
                      <a:schemeClr val="bg1"/>
                    </a:solidFill>
                  </a:tcPr>
                </a:tc>
                <a:extLst>
                  <a:ext uri="{0D108BD9-81ED-4DB2-BD59-A6C34878D82A}">
                    <a16:rowId xmlns:a16="http://schemas.microsoft.com/office/drawing/2014/main" val="10001"/>
                  </a:ext>
                </a:extLst>
              </a:tr>
              <a:tr h="370840">
                <a:tc>
                  <a:txBody>
                    <a:bodyPr/>
                    <a:lstStyle/>
                    <a:p>
                      <a:r>
                        <a:rPr lang="en-US" sz="1400" dirty="0"/>
                        <a:t>rs123</a:t>
                      </a:r>
                      <a:endParaRPr lang="en-GB" sz="1400" dirty="0"/>
                    </a:p>
                  </a:txBody>
                  <a:tcPr>
                    <a:solidFill>
                      <a:schemeClr val="bg1"/>
                    </a:solidFill>
                  </a:tcPr>
                </a:tc>
                <a:tc>
                  <a:txBody>
                    <a:bodyPr/>
                    <a:lstStyle/>
                    <a:p>
                      <a:r>
                        <a:rPr lang="en-US" sz="1400" dirty="0"/>
                        <a:t>AA</a:t>
                      </a:r>
                      <a:endParaRPr lang="en-GB" sz="1400" dirty="0"/>
                    </a:p>
                  </a:txBody>
                  <a:tcPr>
                    <a:solidFill>
                      <a:schemeClr val="bg1"/>
                    </a:solidFill>
                  </a:tcPr>
                </a:tc>
                <a:tc>
                  <a:txBody>
                    <a:bodyPr/>
                    <a:lstStyle/>
                    <a:p>
                      <a:r>
                        <a:rPr lang="en-US" sz="1400" dirty="0"/>
                        <a:t>1       0.9%</a:t>
                      </a:r>
                      <a:endParaRPr lang="en-GB" sz="1400" dirty="0"/>
                    </a:p>
                  </a:txBody>
                  <a:tcPr>
                    <a:solidFill>
                      <a:schemeClr val="bg1"/>
                    </a:solidFill>
                  </a:tcPr>
                </a:tc>
                <a:tc>
                  <a:txBody>
                    <a:bodyPr/>
                    <a:lstStyle/>
                    <a:p>
                      <a:r>
                        <a:rPr lang="en-US" sz="1400" dirty="0"/>
                        <a:t>0       0.0%</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r>
                        <a:rPr lang="en-US" sz="1400" dirty="0"/>
                        <a:t>4.78E-21</a:t>
                      </a:r>
                      <a:r>
                        <a:rPr lang="en-US" sz="1400" baseline="30000" dirty="0"/>
                        <a:t>b</a:t>
                      </a:r>
                      <a:endParaRPr lang="en-GB" sz="1400" baseline="30000" dirty="0"/>
                    </a:p>
                  </a:txBody>
                  <a:tcPr>
                    <a:solidFill>
                      <a:schemeClr val="bg1"/>
                    </a:solidFill>
                  </a:tcPr>
                </a:tc>
                <a:extLst>
                  <a:ext uri="{0D108BD9-81ED-4DB2-BD59-A6C34878D82A}">
                    <a16:rowId xmlns:a16="http://schemas.microsoft.com/office/drawing/2014/main" val="10002"/>
                  </a:ext>
                </a:extLst>
              </a:tr>
              <a:tr h="370840">
                <a:tc>
                  <a:txBody>
                    <a:bodyPr/>
                    <a:lstStyle/>
                    <a:p>
                      <a:endParaRPr lang="en-GB" sz="1400" dirty="0"/>
                    </a:p>
                  </a:txBody>
                  <a:tcPr>
                    <a:solidFill>
                      <a:schemeClr val="bg1"/>
                    </a:solidFill>
                  </a:tcPr>
                </a:tc>
                <a:tc>
                  <a:txBody>
                    <a:bodyPr/>
                    <a:lstStyle/>
                    <a:p>
                      <a:r>
                        <a:rPr lang="en-US" sz="1400" dirty="0"/>
                        <a:t>AG</a:t>
                      </a:r>
                      <a:endParaRPr lang="en-GB" sz="1400" dirty="0"/>
                    </a:p>
                  </a:txBody>
                  <a:tcPr>
                    <a:solidFill>
                      <a:schemeClr val="bg1"/>
                    </a:solidFill>
                  </a:tcPr>
                </a:tc>
                <a:tc>
                  <a:txBody>
                    <a:bodyPr/>
                    <a:lstStyle/>
                    <a:p>
                      <a:r>
                        <a:rPr lang="en-US" sz="1400" dirty="0"/>
                        <a:t>38     35.2%</a:t>
                      </a:r>
                      <a:endParaRPr lang="en-GB" sz="1400" dirty="0"/>
                    </a:p>
                  </a:txBody>
                  <a:tcPr>
                    <a:solidFill>
                      <a:schemeClr val="bg1"/>
                    </a:solidFill>
                  </a:tcPr>
                </a:tc>
                <a:tc>
                  <a:txBody>
                    <a:bodyPr/>
                    <a:lstStyle/>
                    <a:p>
                      <a:r>
                        <a:rPr lang="en-US" sz="1400" dirty="0"/>
                        <a:t>79    97.5%</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endParaRPr lang="en-GB" sz="1400" baseline="30000" dirty="0"/>
                    </a:p>
                  </a:txBody>
                  <a:tcPr>
                    <a:solidFill>
                      <a:schemeClr val="bg1"/>
                    </a:solidFill>
                  </a:tcPr>
                </a:tc>
                <a:extLst>
                  <a:ext uri="{0D108BD9-81ED-4DB2-BD59-A6C34878D82A}">
                    <a16:rowId xmlns:a16="http://schemas.microsoft.com/office/drawing/2014/main" val="10003"/>
                  </a:ext>
                </a:extLst>
              </a:tr>
              <a:tr h="370840">
                <a:tc>
                  <a:txBody>
                    <a:bodyPr/>
                    <a:lstStyle/>
                    <a:p>
                      <a:endParaRPr lang="en-GB" sz="1400" dirty="0"/>
                    </a:p>
                  </a:txBody>
                  <a:tcPr>
                    <a:solidFill>
                      <a:schemeClr val="bg1"/>
                    </a:solidFill>
                  </a:tcPr>
                </a:tc>
                <a:tc>
                  <a:txBody>
                    <a:bodyPr/>
                    <a:lstStyle/>
                    <a:p>
                      <a:r>
                        <a:rPr lang="en-US" sz="1400" dirty="0"/>
                        <a:t>GG</a:t>
                      </a:r>
                      <a:endParaRPr lang="en-GB" sz="1400" dirty="0"/>
                    </a:p>
                  </a:txBody>
                  <a:tcPr>
                    <a:solidFill>
                      <a:schemeClr val="bg1"/>
                    </a:solidFill>
                  </a:tcPr>
                </a:tc>
                <a:tc>
                  <a:txBody>
                    <a:bodyPr/>
                    <a:lstStyle/>
                    <a:p>
                      <a:r>
                        <a:rPr lang="en-US" sz="1400" dirty="0"/>
                        <a:t>69     63.9%</a:t>
                      </a:r>
                      <a:endParaRPr lang="en-GB" sz="1400" dirty="0"/>
                    </a:p>
                  </a:txBody>
                  <a:tcPr>
                    <a:solidFill>
                      <a:schemeClr val="bg1"/>
                    </a:solidFill>
                  </a:tcPr>
                </a:tc>
                <a:tc>
                  <a:txBody>
                    <a:bodyPr/>
                    <a:lstStyle/>
                    <a:p>
                      <a:r>
                        <a:rPr lang="en-US" sz="1400" dirty="0"/>
                        <a:t>2       2.5%</a:t>
                      </a:r>
                      <a:endParaRPr lang="en-GB" sz="1400" dirty="0"/>
                    </a:p>
                  </a:txBody>
                  <a:tcPr>
                    <a:solidFill>
                      <a:schemeClr val="bg1"/>
                    </a:solidFill>
                  </a:tcPr>
                </a:tc>
                <a:tc>
                  <a:txBody>
                    <a:bodyPr/>
                    <a:lstStyle/>
                    <a:p>
                      <a:endParaRPr lang="en-GB" sz="1400" baseline="30000" dirty="0"/>
                    </a:p>
                  </a:txBody>
                  <a:tcPr>
                    <a:solidFill>
                      <a:schemeClr val="bg1"/>
                    </a:solidFill>
                  </a:tcPr>
                </a:tc>
                <a:tc>
                  <a:txBody>
                    <a:bodyPr/>
                    <a:lstStyle/>
                    <a:p>
                      <a:endParaRPr lang="en-GB" sz="1400" baseline="30000" dirty="0"/>
                    </a:p>
                  </a:txBody>
                  <a:tcPr>
                    <a:solidFill>
                      <a:schemeClr val="bg1"/>
                    </a:solidFill>
                  </a:tcPr>
                </a:tc>
                <a:extLst>
                  <a:ext uri="{0D108BD9-81ED-4DB2-BD59-A6C34878D82A}">
                    <a16:rowId xmlns:a16="http://schemas.microsoft.com/office/drawing/2014/main" val="10004"/>
                  </a:ext>
                </a:extLst>
              </a:tr>
              <a:tr h="370840">
                <a:tc gridSpan="6">
                  <a:txBody>
                    <a:bodyPr/>
                    <a:lstStyle/>
                    <a:p>
                      <a:r>
                        <a:rPr lang="en-US" sz="1400" dirty="0"/>
                        <a:t>SNP:</a:t>
                      </a:r>
                      <a:r>
                        <a:rPr lang="en-US" sz="1400" baseline="0" dirty="0"/>
                        <a:t> Single Nucleotide Polymorphism</a:t>
                      </a:r>
                      <a:endParaRPr lang="en-GB" sz="1400" dirty="0"/>
                    </a:p>
                  </a:txBody>
                  <a:tcPr>
                    <a:solidFill>
                      <a:schemeClr val="bg1"/>
                    </a:solidFill>
                  </a:tcPr>
                </a:tc>
                <a:tc hMerge="1">
                  <a:txBody>
                    <a:bodyPr/>
                    <a:lstStyle/>
                    <a:p>
                      <a:endParaRPr lang="en-GB" sz="1400" dirty="0"/>
                    </a:p>
                  </a:txBody>
                  <a:tcPr/>
                </a:tc>
                <a:tc hMerge="1">
                  <a:txBody>
                    <a:bodyPr/>
                    <a:lstStyle/>
                    <a:p>
                      <a:endParaRPr lang="en-GB" sz="1400" dirty="0"/>
                    </a:p>
                  </a:txBody>
                  <a:tcPr/>
                </a:tc>
                <a:tc hMerge="1">
                  <a:txBody>
                    <a:bodyPr/>
                    <a:lstStyle/>
                    <a:p>
                      <a:endParaRPr lang="en-GB" sz="1400" dirty="0"/>
                    </a:p>
                  </a:txBody>
                  <a:tcPr/>
                </a:tc>
                <a:tc hMerge="1">
                  <a:txBody>
                    <a:bodyPr/>
                    <a:lstStyle/>
                    <a:p>
                      <a:endParaRPr lang="en-GB" sz="1400" baseline="30000" dirty="0"/>
                    </a:p>
                  </a:txBody>
                  <a:tcPr/>
                </a:tc>
                <a:tc hMerge="1">
                  <a:txBody>
                    <a:bodyPr/>
                    <a:lstStyle/>
                    <a:p>
                      <a:endParaRPr lang="en-GB" sz="1400" baseline="30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7979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this?</a:t>
            </a:r>
          </a:p>
        </p:txBody>
      </p:sp>
      <p:sp>
        <p:nvSpPr>
          <p:cNvPr id="8" name="Content Placeholder 2"/>
          <p:cNvSpPr txBox="1">
            <a:spLocks/>
          </p:cNvSpPr>
          <p:nvPr/>
        </p:nvSpPr>
        <p:spPr>
          <a:xfrm>
            <a:off x="610182" y="5390288"/>
            <a:ext cx="10972217" cy="884277"/>
          </a:xfrm>
          <a:prstGeom prst="rect">
            <a:avLst/>
          </a:prstGeom>
          <a:solidFill>
            <a:srgbClr val="0074AF"/>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rPr>
              <a:t>This basically says there is “no exception”. It does not say there is “no other explanation”.</a:t>
            </a:r>
          </a:p>
        </p:txBody>
      </p:sp>
      <p:sp>
        <p:nvSpPr>
          <p:cNvPr id="9" name="Rectangle 8"/>
          <p:cNvSpPr/>
          <p:nvPr/>
        </p:nvSpPr>
        <p:spPr>
          <a:xfrm>
            <a:off x="606458" y="1924578"/>
            <a:ext cx="2939651" cy="400110"/>
          </a:xfrm>
          <a:prstGeom prst="rect">
            <a:avLst/>
          </a:prstGeom>
        </p:spPr>
        <p:txBody>
          <a:bodyPr wrap="none">
            <a:spAutoFit/>
          </a:bodyPr>
          <a:lstStyle/>
          <a:p>
            <a:r>
              <a:rPr lang="en-US" sz="2000" b="1" dirty="0"/>
              <a:t>H0 - </a:t>
            </a:r>
            <a:r>
              <a:rPr lang="en-US" sz="2000" dirty="0"/>
              <a:t>In some stratification:</a:t>
            </a:r>
            <a:endParaRPr lang="en-GB" sz="2000" b="1" dirty="0"/>
          </a:p>
        </p:txBody>
      </p:sp>
      <p:sp>
        <p:nvSpPr>
          <p:cNvPr id="10" name="Rectangle 9"/>
          <p:cNvSpPr/>
          <p:nvPr/>
        </p:nvSpPr>
        <p:spPr>
          <a:xfrm>
            <a:off x="8599990" y="1924578"/>
            <a:ext cx="2992523" cy="400110"/>
          </a:xfrm>
          <a:prstGeom prst="rect">
            <a:avLst/>
          </a:prstGeom>
        </p:spPr>
        <p:txBody>
          <a:bodyPr wrap="square">
            <a:spAutoFit/>
          </a:bodyPr>
          <a:lstStyle/>
          <a:p>
            <a:r>
              <a:rPr lang="en-US" sz="2000" b="1" dirty="0"/>
              <a:t>H1 - </a:t>
            </a:r>
            <a:r>
              <a:rPr lang="en-US" sz="2000" dirty="0"/>
              <a:t>In every stratification:</a:t>
            </a:r>
            <a:endParaRPr lang="en-GB" sz="2000" b="1" dirty="0"/>
          </a:p>
        </p:txBody>
      </p:sp>
      <p:grpSp>
        <p:nvGrpSpPr>
          <p:cNvPr id="11" name="Group 10"/>
          <p:cNvGrpSpPr/>
          <p:nvPr/>
        </p:nvGrpSpPr>
        <p:grpSpPr>
          <a:xfrm>
            <a:off x="610182" y="1327129"/>
            <a:ext cx="5212441" cy="3989589"/>
            <a:chOff x="2154" y="782"/>
            <a:chExt cx="4335711" cy="4335711"/>
          </a:xfrm>
        </p:grpSpPr>
        <p:sp>
          <p:nvSpPr>
            <p:cNvPr id="12" name="Down Arrow 11"/>
            <p:cNvSpPr/>
            <p:nvPr/>
          </p:nvSpPr>
          <p:spPr>
            <a:xfrm rot="16200000">
              <a:off x="2154" y="782"/>
              <a:ext cx="4335711" cy="4335711"/>
            </a:xfrm>
            <a:prstGeom prst="downArrow">
              <a:avLst>
                <a:gd name="adj1" fmla="val 50000"/>
                <a:gd name="adj2" fmla="val 35000"/>
              </a:avLst>
            </a:pr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Down Arrow 4"/>
            <p:cNvSpPr/>
            <p:nvPr/>
          </p:nvSpPr>
          <p:spPr>
            <a:xfrm rot="21600000">
              <a:off x="2155" y="1084709"/>
              <a:ext cx="3576962"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112713" lvl="0" indent="-112713" algn="l" defTabSz="844550">
                <a:lnSpc>
                  <a:spcPct val="90000"/>
                </a:lnSpc>
                <a:spcBef>
                  <a:spcPct val="0"/>
                </a:spcBef>
                <a:spcAft>
                  <a:spcPct val="35000"/>
                </a:spcAft>
              </a:pPr>
              <a:r>
                <a:rPr lang="en-US" sz="1900" kern="1200" dirty="0">
                  <a:solidFill>
                    <a:schemeClr val="tx1"/>
                  </a:solidFill>
                </a:rPr>
                <a:t>- Distributions of rs123 alleles in the two samples are identical to the two populations; and</a:t>
              </a:r>
            </a:p>
            <a:p>
              <a:pPr marL="112713" lvl="0" indent="-112713" algn="l" defTabSz="844550">
                <a:lnSpc>
                  <a:spcPct val="90000"/>
                </a:lnSpc>
                <a:spcBef>
                  <a:spcPct val="0"/>
                </a:spcBef>
                <a:spcAft>
                  <a:spcPct val="35000"/>
                </a:spcAft>
              </a:pPr>
              <a:r>
                <a:rPr lang="en-US" sz="1900" kern="1200" dirty="0">
                  <a:solidFill>
                    <a:schemeClr val="tx1"/>
                  </a:solidFill>
                </a:rPr>
                <a:t>- rs123 alleles are identically distributed in the two populations.</a:t>
              </a:r>
              <a:endParaRPr lang="en-GB" sz="1900" kern="1200" dirty="0">
                <a:solidFill>
                  <a:schemeClr val="tx1"/>
                </a:solidFill>
              </a:endParaRPr>
            </a:p>
          </p:txBody>
        </p:sp>
      </p:grpSp>
      <p:grpSp>
        <p:nvGrpSpPr>
          <p:cNvPr id="14" name="Group 13"/>
          <p:cNvGrpSpPr/>
          <p:nvPr/>
        </p:nvGrpSpPr>
        <p:grpSpPr>
          <a:xfrm>
            <a:off x="6369378" y="1327129"/>
            <a:ext cx="5212438" cy="3989589"/>
            <a:chOff x="6638075" y="782"/>
            <a:chExt cx="4335712" cy="4335711"/>
          </a:xfrm>
        </p:grpSpPr>
        <p:sp>
          <p:nvSpPr>
            <p:cNvPr id="15" name="Down Arrow 14"/>
            <p:cNvSpPr/>
            <p:nvPr/>
          </p:nvSpPr>
          <p:spPr>
            <a:xfrm rot="5400000">
              <a:off x="6638075" y="782"/>
              <a:ext cx="4335711" cy="4335711"/>
            </a:xfrm>
            <a:prstGeom prst="downArrow">
              <a:avLst>
                <a:gd name="adj1" fmla="val 50000"/>
                <a:gd name="adj2" fmla="val 35000"/>
              </a:avLst>
            </a:pr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Down Arrow 6"/>
            <p:cNvSpPr/>
            <p:nvPr/>
          </p:nvSpPr>
          <p:spPr>
            <a:xfrm>
              <a:off x="7396825" y="1084710"/>
              <a:ext cx="3576962"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112713" lvl="0" indent="-112713" algn="l" defTabSz="844550">
                <a:lnSpc>
                  <a:spcPct val="90000"/>
                </a:lnSpc>
                <a:spcBef>
                  <a:spcPct val="0"/>
                </a:spcBef>
                <a:spcAft>
                  <a:spcPct val="35000"/>
                </a:spcAft>
              </a:pPr>
              <a:r>
                <a:rPr lang="en-US" sz="1900" kern="1200" dirty="0">
                  <a:solidFill>
                    <a:schemeClr val="tx1"/>
                  </a:solidFill>
                </a:rPr>
                <a:t>- Distributions of rs123 alleles in the two samples are different from the two populations; or</a:t>
              </a:r>
            </a:p>
            <a:p>
              <a:pPr marL="112713" lvl="0" indent="-112713" algn="l" defTabSz="844550">
                <a:lnSpc>
                  <a:spcPct val="90000"/>
                </a:lnSpc>
                <a:spcBef>
                  <a:spcPct val="0"/>
                </a:spcBef>
                <a:spcAft>
                  <a:spcPct val="35000"/>
                </a:spcAft>
              </a:pPr>
              <a:r>
                <a:rPr lang="en-US" sz="1900" kern="1200" dirty="0">
                  <a:solidFill>
                    <a:schemeClr val="tx1"/>
                  </a:solidFill>
                </a:rPr>
                <a:t>- rs123 alleles are differently distributed in the two populations.</a:t>
              </a:r>
              <a:endParaRPr lang="en-GB" sz="1900" kern="1200" dirty="0">
                <a:solidFill>
                  <a:schemeClr val="tx1"/>
                </a:solidFill>
              </a:endParaRPr>
            </a:p>
          </p:txBody>
        </p:sp>
      </p:grpSp>
    </p:spTree>
    <p:extLst>
      <p:ext uri="{BB962C8B-B14F-4D97-AF65-F5344CB8AC3E}">
        <p14:creationId xmlns:p14="http://schemas.microsoft.com/office/powerpoint/2010/main" val="1075125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nvSpPr>
        <p:spPr bwMode="auto">
          <a:xfrm>
            <a:off x="1943100" y="1724628"/>
            <a:ext cx="8305800" cy="4502552"/>
          </a:xfrm>
          <a:prstGeom prst="rect">
            <a:avLst/>
          </a:prstGeom>
          <a:solidFill>
            <a:schemeClr val="bg1"/>
          </a:solidFill>
          <a:ln>
            <a:solidFill>
              <a:srgbClr val="0074AF"/>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b="1">
                <a:solidFill>
                  <a:srgbClr val="FF6600"/>
                </a:solidFill>
                <a:latin typeface="+mn-lt"/>
              </a:defRPr>
            </a:lvl3pPr>
            <a:lvl4pPr marL="1600200" indent="-228600" algn="l" rtl="0" eaLnBrk="1" fontAlgn="base" hangingPunct="1">
              <a:spcBef>
                <a:spcPct val="20000"/>
              </a:spcBef>
              <a:spcAft>
                <a:spcPct val="0"/>
              </a:spcAft>
              <a:buChar char="–"/>
              <a:defRPr sz="1800" i="1">
                <a:solidFill>
                  <a:schemeClr val="accent2"/>
                </a:solidFill>
                <a:latin typeface="+mn-lt"/>
              </a:defRPr>
            </a:lvl4pPr>
            <a:lvl5pPr marL="2057400" indent="-228600" algn="l" rtl="0" eaLnBrk="1" fontAlgn="base" hangingPunct="1">
              <a:spcBef>
                <a:spcPct val="20000"/>
              </a:spcBef>
              <a:spcAft>
                <a:spcPct val="0"/>
              </a:spcAft>
              <a:buChar char="»"/>
              <a:defRPr sz="1800">
                <a:solidFill>
                  <a:schemeClr val="accent2"/>
                </a:solidFill>
                <a:latin typeface="+mn-lt"/>
              </a:defRPr>
            </a:lvl5pPr>
            <a:lvl6pPr marL="2514600" indent="-228600" algn="l" rtl="0" eaLnBrk="1" fontAlgn="base" hangingPunct="1">
              <a:spcBef>
                <a:spcPct val="20000"/>
              </a:spcBef>
              <a:spcAft>
                <a:spcPct val="0"/>
              </a:spcAft>
              <a:buChar char="»"/>
              <a:defRPr sz="1800">
                <a:solidFill>
                  <a:schemeClr val="accent2"/>
                </a:solidFill>
                <a:latin typeface="+mn-lt"/>
              </a:defRPr>
            </a:lvl6pPr>
            <a:lvl7pPr marL="2971800" indent="-228600" algn="l" rtl="0" eaLnBrk="1" fontAlgn="base" hangingPunct="1">
              <a:spcBef>
                <a:spcPct val="20000"/>
              </a:spcBef>
              <a:spcAft>
                <a:spcPct val="0"/>
              </a:spcAft>
              <a:buChar char="»"/>
              <a:defRPr sz="1800">
                <a:solidFill>
                  <a:schemeClr val="accent2"/>
                </a:solidFill>
                <a:latin typeface="+mn-lt"/>
              </a:defRPr>
            </a:lvl7pPr>
            <a:lvl8pPr marL="3429000" indent="-228600" algn="l" rtl="0" eaLnBrk="1" fontAlgn="base" hangingPunct="1">
              <a:spcBef>
                <a:spcPct val="20000"/>
              </a:spcBef>
              <a:spcAft>
                <a:spcPct val="0"/>
              </a:spcAft>
              <a:buChar char="»"/>
              <a:defRPr sz="1800">
                <a:solidFill>
                  <a:schemeClr val="accent2"/>
                </a:solidFill>
                <a:latin typeface="+mn-lt"/>
              </a:defRPr>
            </a:lvl8pPr>
            <a:lvl9pPr marL="3886200" indent="-228600" algn="l" rtl="0" eaLnBrk="1" fontAlgn="base" hangingPunct="1">
              <a:spcBef>
                <a:spcPct val="20000"/>
              </a:spcBef>
              <a:spcAft>
                <a:spcPct val="0"/>
              </a:spcAft>
              <a:buChar char="»"/>
              <a:defRPr sz="1800">
                <a:solidFill>
                  <a:schemeClr val="accent2"/>
                </a:solidFill>
                <a:latin typeface="+mn-lt"/>
              </a:defRPr>
            </a:lvl9pPr>
          </a:lstStyle>
          <a:p>
            <a:r>
              <a:rPr lang="en-US" sz="2000" b="0" dirty="0">
                <a:solidFill>
                  <a:schemeClr val="tx1"/>
                </a:solidFill>
              </a:rPr>
              <a:t>Choose a sample of Cases and a sample of Controls such that for each stratification p1/p2, the distribution of p1/p2 in Cases is same as the distribution of p1/p2 in Controls i.e. </a:t>
            </a:r>
            <a:r>
              <a:rPr lang="en-US" sz="2000" b="0" dirty="0" err="1">
                <a:solidFill>
                  <a:schemeClr val="tx1"/>
                </a:solidFill>
              </a:rPr>
              <a:t>equalise</a:t>
            </a:r>
            <a:r>
              <a:rPr lang="en-US" sz="2000" b="0" dirty="0">
                <a:solidFill>
                  <a:schemeClr val="tx1"/>
                </a:solidFill>
              </a:rPr>
              <a:t>/ control for other factors.</a:t>
            </a:r>
          </a:p>
          <a:p>
            <a:r>
              <a:rPr lang="en-US" sz="2000" b="0" dirty="0">
                <a:solidFill>
                  <a:schemeClr val="tx1"/>
                </a:solidFill>
              </a:rPr>
              <a:t>Then test:</a:t>
            </a:r>
          </a:p>
        </p:txBody>
      </p:sp>
      <p:sp>
        <p:nvSpPr>
          <p:cNvPr id="2" name="Title 1"/>
          <p:cNvSpPr>
            <a:spLocks noGrp="1"/>
          </p:cNvSpPr>
          <p:nvPr>
            <p:ph type="title"/>
          </p:nvPr>
        </p:nvSpPr>
        <p:spPr/>
        <p:txBody>
          <a:bodyPr/>
          <a:lstStyle/>
          <a:p>
            <a:r>
              <a:rPr lang="en-US" dirty="0"/>
              <a:t>How about this?</a:t>
            </a:r>
          </a:p>
        </p:txBody>
      </p:sp>
      <p:sp>
        <p:nvSpPr>
          <p:cNvPr id="5" name="Content Placeholder 4"/>
          <p:cNvSpPr>
            <a:spLocks noGrp="1"/>
          </p:cNvSpPr>
          <p:nvPr>
            <p:ph sz="half" idx="4294967295"/>
          </p:nvPr>
        </p:nvSpPr>
        <p:spPr>
          <a:xfrm>
            <a:off x="0" y="3200400"/>
            <a:ext cx="5943600" cy="1524000"/>
          </a:xfrm>
          <a:solidFill>
            <a:srgbClr val="0074AF"/>
          </a:solidFill>
          <a:ln>
            <a:noFill/>
          </a:ln>
        </p:spPr>
        <p:style>
          <a:lnRef idx="1">
            <a:schemeClr val="dk1"/>
          </a:lnRef>
          <a:fillRef idx="2">
            <a:schemeClr val="dk1"/>
          </a:fillRef>
          <a:effectRef idx="1">
            <a:schemeClr val="dk1"/>
          </a:effectRef>
          <a:fontRef idx="minor">
            <a:schemeClr val="dk1"/>
          </a:fontRef>
        </p:style>
        <p:txBody>
          <a:bodyPr anchor="ctr"/>
          <a:lstStyle/>
          <a:p>
            <a:pPr marL="0" indent="0">
              <a:buNone/>
            </a:pPr>
            <a:r>
              <a:rPr lang="en-US" sz="2400" dirty="0">
                <a:solidFill>
                  <a:schemeClr val="bg1"/>
                </a:solidFill>
              </a:rPr>
              <a:t>H0: X’s alleles are identically distributed in the two samples.</a:t>
            </a:r>
          </a:p>
        </p:txBody>
      </p:sp>
      <p:sp>
        <p:nvSpPr>
          <p:cNvPr id="6" name="Content Placeholder 5"/>
          <p:cNvSpPr>
            <a:spLocks noGrp="1"/>
          </p:cNvSpPr>
          <p:nvPr>
            <p:ph sz="half" idx="4294967295"/>
          </p:nvPr>
        </p:nvSpPr>
        <p:spPr>
          <a:xfrm>
            <a:off x="6248400" y="3200400"/>
            <a:ext cx="5943600" cy="1524000"/>
          </a:xfrm>
          <a:solidFill>
            <a:srgbClr val="0074AF"/>
          </a:solidFill>
          <a:ln>
            <a:noFill/>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p>
            <a:pPr marL="0" indent="0">
              <a:buNone/>
            </a:pPr>
            <a:r>
              <a:rPr lang="en-US" sz="2400" dirty="0">
                <a:solidFill>
                  <a:schemeClr val="bg1"/>
                </a:solidFill>
              </a:rPr>
              <a:t>H1: X’s alleles are differently distributed in the two samples.</a:t>
            </a:r>
          </a:p>
        </p:txBody>
      </p:sp>
      <p:sp>
        <p:nvSpPr>
          <p:cNvPr id="8" name="Content Placeholder 5"/>
          <p:cNvSpPr txBox="1">
            <a:spLocks/>
          </p:cNvSpPr>
          <p:nvPr/>
        </p:nvSpPr>
        <p:spPr bwMode="auto">
          <a:xfrm>
            <a:off x="1943100" y="4850807"/>
            <a:ext cx="8305800" cy="1387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b="1">
                <a:solidFill>
                  <a:srgbClr val="FF6600"/>
                </a:solidFill>
                <a:latin typeface="+mn-lt"/>
              </a:defRPr>
            </a:lvl3pPr>
            <a:lvl4pPr marL="1600200" indent="-228600" algn="l" rtl="0" eaLnBrk="1" fontAlgn="base" hangingPunct="1">
              <a:spcBef>
                <a:spcPct val="20000"/>
              </a:spcBef>
              <a:spcAft>
                <a:spcPct val="0"/>
              </a:spcAft>
              <a:buChar char="–"/>
              <a:defRPr sz="1800" i="1">
                <a:solidFill>
                  <a:schemeClr val="accent2"/>
                </a:solidFill>
                <a:latin typeface="+mn-lt"/>
              </a:defRPr>
            </a:lvl4pPr>
            <a:lvl5pPr marL="2057400" indent="-228600" algn="l" rtl="0" eaLnBrk="1" fontAlgn="base" hangingPunct="1">
              <a:spcBef>
                <a:spcPct val="20000"/>
              </a:spcBef>
              <a:spcAft>
                <a:spcPct val="0"/>
              </a:spcAft>
              <a:buChar char="»"/>
              <a:defRPr sz="1800">
                <a:solidFill>
                  <a:schemeClr val="accent2"/>
                </a:solidFill>
                <a:latin typeface="+mn-lt"/>
              </a:defRPr>
            </a:lvl5pPr>
            <a:lvl6pPr marL="2514600" indent="-228600" algn="l" rtl="0" eaLnBrk="1" fontAlgn="base" hangingPunct="1">
              <a:spcBef>
                <a:spcPct val="20000"/>
              </a:spcBef>
              <a:spcAft>
                <a:spcPct val="0"/>
              </a:spcAft>
              <a:buChar char="»"/>
              <a:defRPr sz="1800">
                <a:solidFill>
                  <a:schemeClr val="accent2"/>
                </a:solidFill>
                <a:latin typeface="+mn-lt"/>
              </a:defRPr>
            </a:lvl6pPr>
            <a:lvl7pPr marL="2971800" indent="-228600" algn="l" rtl="0" eaLnBrk="1" fontAlgn="base" hangingPunct="1">
              <a:spcBef>
                <a:spcPct val="20000"/>
              </a:spcBef>
              <a:spcAft>
                <a:spcPct val="0"/>
              </a:spcAft>
              <a:buChar char="»"/>
              <a:defRPr sz="1800">
                <a:solidFill>
                  <a:schemeClr val="accent2"/>
                </a:solidFill>
                <a:latin typeface="+mn-lt"/>
              </a:defRPr>
            </a:lvl7pPr>
            <a:lvl8pPr marL="3429000" indent="-228600" algn="l" rtl="0" eaLnBrk="1" fontAlgn="base" hangingPunct="1">
              <a:spcBef>
                <a:spcPct val="20000"/>
              </a:spcBef>
              <a:spcAft>
                <a:spcPct val="0"/>
              </a:spcAft>
              <a:buChar char="»"/>
              <a:defRPr sz="1800">
                <a:solidFill>
                  <a:schemeClr val="accent2"/>
                </a:solidFill>
                <a:latin typeface="+mn-lt"/>
              </a:defRPr>
            </a:lvl8pPr>
            <a:lvl9pPr marL="3886200" indent="-228600" algn="l" rtl="0" eaLnBrk="1" fontAlgn="base" hangingPunct="1">
              <a:spcBef>
                <a:spcPct val="20000"/>
              </a:spcBef>
              <a:spcAft>
                <a:spcPct val="0"/>
              </a:spcAft>
              <a:buChar char="»"/>
              <a:defRPr sz="1800">
                <a:solidFill>
                  <a:schemeClr val="accent2"/>
                </a:solidFill>
                <a:latin typeface="+mn-lt"/>
              </a:defRPr>
            </a:lvl9pPr>
          </a:lstStyle>
          <a:p>
            <a:r>
              <a:rPr lang="en-US" sz="2400" b="0" dirty="0">
                <a:solidFill>
                  <a:schemeClr val="tx1"/>
                </a:solidFill>
              </a:rPr>
              <a:t>This makes the significance of the test independent of other explanations.</a:t>
            </a:r>
          </a:p>
          <a:p>
            <a:r>
              <a:rPr lang="en-US" sz="2400" b="0" dirty="0">
                <a:solidFill>
                  <a:schemeClr val="tx1"/>
                </a:solidFill>
              </a:rPr>
              <a:t>It still does not say “no other explanation”.</a:t>
            </a:r>
          </a:p>
        </p:txBody>
      </p:sp>
    </p:spTree>
    <p:extLst>
      <p:ext uri="{BB962C8B-B14F-4D97-AF65-F5344CB8AC3E}">
        <p14:creationId xmlns:p14="http://schemas.microsoft.com/office/powerpoint/2010/main" val="425555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nvSpPr>
        <p:spPr bwMode="auto">
          <a:xfrm>
            <a:off x="1943100" y="1724628"/>
            <a:ext cx="8305800" cy="4502552"/>
          </a:xfrm>
          <a:prstGeom prst="rect">
            <a:avLst/>
          </a:prstGeom>
          <a:solidFill>
            <a:schemeClr val="bg1"/>
          </a:solidFill>
          <a:ln>
            <a:solidFill>
              <a:srgbClr val="0074AF"/>
            </a:solid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b="1">
                <a:solidFill>
                  <a:srgbClr val="FF6600"/>
                </a:solidFill>
                <a:latin typeface="+mn-lt"/>
              </a:defRPr>
            </a:lvl3pPr>
            <a:lvl4pPr marL="1600200" indent="-228600" algn="l" rtl="0" eaLnBrk="1" fontAlgn="base" hangingPunct="1">
              <a:spcBef>
                <a:spcPct val="20000"/>
              </a:spcBef>
              <a:spcAft>
                <a:spcPct val="0"/>
              </a:spcAft>
              <a:buChar char="–"/>
              <a:defRPr sz="1800" i="1">
                <a:solidFill>
                  <a:schemeClr val="accent2"/>
                </a:solidFill>
                <a:latin typeface="+mn-lt"/>
              </a:defRPr>
            </a:lvl4pPr>
            <a:lvl5pPr marL="2057400" indent="-228600" algn="l" rtl="0" eaLnBrk="1" fontAlgn="base" hangingPunct="1">
              <a:spcBef>
                <a:spcPct val="20000"/>
              </a:spcBef>
              <a:spcAft>
                <a:spcPct val="0"/>
              </a:spcAft>
              <a:buChar char="»"/>
              <a:defRPr sz="1800">
                <a:solidFill>
                  <a:schemeClr val="accent2"/>
                </a:solidFill>
                <a:latin typeface="+mn-lt"/>
              </a:defRPr>
            </a:lvl5pPr>
            <a:lvl6pPr marL="2514600" indent="-228600" algn="l" rtl="0" eaLnBrk="1" fontAlgn="base" hangingPunct="1">
              <a:spcBef>
                <a:spcPct val="20000"/>
              </a:spcBef>
              <a:spcAft>
                <a:spcPct val="0"/>
              </a:spcAft>
              <a:buChar char="»"/>
              <a:defRPr sz="1800">
                <a:solidFill>
                  <a:schemeClr val="accent2"/>
                </a:solidFill>
                <a:latin typeface="+mn-lt"/>
              </a:defRPr>
            </a:lvl6pPr>
            <a:lvl7pPr marL="2971800" indent="-228600" algn="l" rtl="0" eaLnBrk="1" fontAlgn="base" hangingPunct="1">
              <a:spcBef>
                <a:spcPct val="20000"/>
              </a:spcBef>
              <a:spcAft>
                <a:spcPct val="0"/>
              </a:spcAft>
              <a:buChar char="»"/>
              <a:defRPr sz="1800">
                <a:solidFill>
                  <a:schemeClr val="accent2"/>
                </a:solidFill>
                <a:latin typeface="+mn-lt"/>
              </a:defRPr>
            </a:lvl7pPr>
            <a:lvl8pPr marL="3429000" indent="-228600" algn="l" rtl="0" eaLnBrk="1" fontAlgn="base" hangingPunct="1">
              <a:spcBef>
                <a:spcPct val="20000"/>
              </a:spcBef>
              <a:spcAft>
                <a:spcPct val="0"/>
              </a:spcAft>
              <a:buChar char="»"/>
              <a:defRPr sz="1800">
                <a:solidFill>
                  <a:schemeClr val="accent2"/>
                </a:solidFill>
                <a:latin typeface="+mn-lt"/>
              </a:defRPr>
            </a:lvl8pPr>
            <a:lvl9pPr marL="3886200" indent="-228600" algn="l" rtl="0" eaLnBrk="1" fontAlgn="base" hangingPunct="1">
              <a:spcBef>
                <a:spcPct val="20000"/>
              </a:spcBef>
              <a:spcAft>
                <a:spcPct val="0"/>
              </a:spcAft>
              <a:buChar char="»"/>
              <a:defRPr sz="1800">
                <a:solidFill>
                  <a:schemeClr val="accent2"/>
                </a:solidFill>
                <a:latin typeface="+mn-lt"/>
              </a:defRPr>
            </a:lvl9pPr>
          </a:lstStyle>
          <a:p>
            <a:pPr marL="0" indent="0">
              <a:buNone/>
            </a:pPr>
            <a:r>
              <a:rPr lang="en-US" sz="2000" b="0" dirty="0">
                <a:solidFill>
                  <a:schemeClr val="tx1"/>
                </a:solidFill>
              </a:rPr>
              <a:t>Look for another gene X such that:</a:t>
            </a:r>
          </a:p>
        </p:txBody>
      </p:sp>
      <p:sp>
        <p:nvSpPr>
          <p:cNvPr id="2" name="Title 1"/>
          <p:cNvSpPr>
            <a:spLocks noGrp="1"/>
          </p:cNvSpPr>
          <p:nvPr>
            <p:ph type="title"/>
          </p:nvPr>
        </p:nvSpPr>
        <p:spPr/>
        <p:txBody>
          <a:bodyPr/>
          <a:lstStyle/>
          <a:p>
            <a:r>
              <a:rPr lang="en-US" dirty="0"/>
              <a:t>Or this?</a:t>
            </a:r>
          </a:p>
        </p:txBody>
      </p:sp>
      <p:sp>
        <p:nvSpPr>
          <p:cNvPr id="5" name="Content Placeholder 4"/>
          <p:cNvSpPr>
            <a:spLocks noGrp="1"/>
          </p:cNvSpPr>
          <p:nvPr>
            <p:ph sz="half" idx="4294967295"/>
          </p:nvPr>
        </p:nvSpPr>
        <p:spPr>
          <a:xfrm>
            <a:off x="0" y="2511703"/>
            <a:ext cx="5486400" cy="1877028"/>
          </a:xfrm>
          <a:solidFill>
            <a:srgbClr val="0074AF"/>
          </a:solidFill>
          <a:ln>
            <a:noFill/>
          </a:ln>
        </p:spPr>
        <p:style>
          <a:lnRef idx="1">
            <a:schemeClr val="dk1"/>
          </a:lnRef>
          <a:fillRef idx="2">
            <a:schemeClr val="dk1"/>
          </a:fillRef>
          <a:effectRef idx="1">
            <a:schemeClr val="dk1"/>
          </a:effectRef>
          <a:fontRef idx="minor">
            <a:schemeClr val="dk1"/>
          </a:fontRef>
        </p:style>
        <p:txBody>
          <a:bodyPr anchor="ctr">
            <a:normAutofit/>
          </a:bodyPr>
          <a:lstStyle/>
          <a:p>
            <a:pPr marL="0" indent="0">
              <a:buNone/>
            </a:pPr>
            <a:r>
              <a:rPr lang="en-US" sz="2000" dirty="0">
                <a:solidFill>
                  <a:schemeClr val="bg1"/>
                </a:solidFill>
              </a:rPr>
              <a:t>H0:</a:t>
            </a:r>
          </a:p>
          <a:p>
            <a:r>
              <a:rPr lang="en-US" sz="2000" dirty="0">
                <a:solidFill>
                  <a:schemeClr val="bg1"/>
                </a:solidFill>
              </a:rPr>
              <a:t>Distributions of X’s alleles in the two samples are identical to the two populations; and</a:t>
            </a:r>
          </a:p>
          <a:p>
            <a:r>
              <a:rPr lang="en-US" sz="2000" dirty="0">
                <a:solidFill>
                  <a:schemeClr val="bg1"/>
                </a:solidFill>
              </a:rPr>
              <a:t>X’s alleles are identically distributed in the two populations.</a:t>
            </a:r>
          </a:p>
        </p:txBody>
      </p:sp>
      <p:sp>
        <p:nvSpPr>
          <p:cNvPr id="6" name="Content Placeholder 5"/>
          <p:cNvSpPr>
            <a:spLocks noGrp="1"/>
          </p:cNvSpPr>
          <p:nvPr>
            <p:ph sz="half" idx="4294967295"/>
          </p:nvPr>
        </p:nvSpPr>
        <p:spPr>
          <a:xfrm>
            <a:off x="6705600" y="2511703"/>
            <a:ext cx="5486400" cy="1877028"/>
          </a:xfrm>
          <a:solidFill>
            <a:srgbClr val="0074AF"/>
          </a:solidFill>
          <a:ln>
            <a:noFill/>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p>
            <a:pPr marL="0" indent="0">
              <a:buNone/>
            </a:pPr>
            <a:r>
              <a:rPr lang="en-US" sz="2000" dirty="0">
                <a:solidFill>
                  <a:schemeClr val="bg1"/>
                </a:solidFill>
              </a:rPr>
              <a:t>H1:</a:t>
            </a:r>
          </a:p>
          <a:p>
            <a:r>
              <a:rPr lang="en-US" sz="2000" dirty="0">
                <a:solidFill>
                  <a:schemeClr val="bg1"/>
                </a:solidFill>
              </a:rPr>
              <a:t>Distributions of X’s alleles in the two samples are different from the two populations; or</a:t>
            </a:r>
          </a:p>
          <a:p>
            <a:r>
              <a:rPr lang="en-US" sz="2000" dirty="0">
                <a:solidFill>
                  <a:schemeClr val="bg1"/>
                </a:solidFill>
              </a:rPr>
              <a:t>X’s alleles are differently distributed in the two populations.</a:t>
            </a:r>
          </a:p>
        </p:txBody>
      </p:sp>
      <p:sp>
        <p:nvSpPr>
          <p:cNvPr id="9" name="Content Placeholder 5"/>
          <p:cNvSpPr txBox="1">
            <a:spLocks/>
          </p:cNvSpPr>
          <p:nvPr/>
        </p:nvSpPr>
        <p:spPr bwMode="auto">
          <a:xfrm>
            <a:off x="1943100" y="4533515"/>
            <a:ext cx="8305800" cy="1276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b="1">
                <a:solidFill>
                  <a:srgbClr val="FF6600"/>
                </a:solidFill>
                <a:latin typeface="+mn-lt"/>
              </a:defRPr>
            </a:lvl3pPr>
            <a:lvl4pPr marL="1600200" indent="-228600" algn="l" rtl="0" eaLnBrk="1" fontAlgn="base" hangingPunct="1">
              <a:spcBef>
                <a:spcPct val="20000"/>
              </a:spcBef>
              <a:spcAft>
                <a:spcPct val="0"/>
              </a:spcAft>
              <a:buChar char="–"/>
              <a:defRPr sz="1800" i="1">
                <a:solidFill>
                  <a:schemeClr val="accent2"/>
                </a:solidFill>
                <a:latin typeface="+mn-lt"/>
              </a:defRPr>
            </a:lvl4pPr>
            <a:lvl5pPr marL="2057400" indent="-228600" algn="l" rtl="0" eaLnBrk="1" fontAlgn="base" hangingPunct="1">
              <a:spcBef>
                <a:spcPct val="20000"/>
              </a:spcBef>
              <a:spcAft>
                <a:spcPct val="0"/>
              </a:spcAft>
              <a:buChar char="»"/>
              <a:defRPr sz="1800">
                <a:solidFill>
                  <a:schemeClr val="accent2"/>
                </a:solidFill>
                <a:latin typeface="+mn-lt"/>
              </a:defRPr>
            </a:lvl5pPr>
            <a:lvl6pPr marL="2514600" indent="-228600" algn="l" rtl="0" eaLnBrk="1" fontAlgn="base" hangingPunct="1">
              <a:spcBef>
                <a:spcPct val="20000"/>
              </a:spcBef>
              <a:spcAft>
                <a:spcPct val="0"/>
              </a:spcAft>
              <a:buChar char="»"/>
              <a:defRPr sz="1800">
                <a:solidFill>
                  <a:schemeClr val="accent2"/>
                </a:solidFill>
                <a:latin typeface="+mn-lt"/>
              </a:defRPr>
            </a:lvl6pPr>
            <a:lvl7pPr marL="2971800" indent="-228600" algn="l" rtl="0" eaLnBrk="1" fontAlgn="base" hangingPunct="1">
              <a:spcBef>
                <a:spcPct val="20000"/>
              </a:spcBef>
              <a:spcAft>
                <a:spcPct val="0"/>
              </a:spcAft>
              <a:buChar char="»"/>
              <a:defRPr sz="1800">
                <a:solidFill>
                  <a:schemeClr val="accent2"/>
                </a:solidFill>
                <a:latin typeface="+mn-lt"/>
              </a:defRPr>
            </a:lvl7pPr>
            <a:lvl8pPr marL="3429000" indent="-228600" algn="l" rtl="0" eaLnBrk="1" fontAlgn="base" hangingPunct="1">
              <a:spcBef>
                <a:spcPct val="20000"/>
              </a:spcBef>
              <a:spcAft>
                <a:spcPct val="0"/>
              </a:spcAft>
              <a:buChar char="»"/>
              <a:defRPr sz="1800">
                <a:solidFill>
                  <a:schemeClr val="accent2"/>
                </a:solidFill>
                <a:latin typeface="+mn-lt"/>
              </a:defRPr>
            </a:lvl8pPr>
            <a:lvl9pPr marL="3886200" indent="-228600" algn="l" rtl="0" eaLnBrk="1" fontAlgn="base" hangingPunct="1">
              <a:spcBef>
                <a:spcPct val="20000"/>
              </a:spcBef>
              <a:spcAft>
                <a:spcPct val="0"/>
              </a:spcAft>
              <a:buChar char="»"/>
              <a:defRPr sz="1800">
                <a:solidFill>
                  <a:schemeClr val="accent2"/>
                </a:solidFill>
                <a:latin typeface="+mn-lt"/>
              </a:defRPr>
            </a:lvl9pPr>
          </a:lstStyle>
          <a:p>
            <a:r>
              <a:rPr lang="en-US" sz="2000" b="0" dirty="0">
                <a:solidFill>
                  <a:schemeClr val="tx1"/>
                </a:solidFill>
              </a:rPr>
              <a:t>When the red part of H1 is false, this implies gene X mutation is an alternative explanation for the significance of rs123 mutation and thus the disease. </a:t>
            </a:r>
          </a:p>
          <a:p>
            <a:r>
              <a:rPr lang="en-US" sz="2000" b="0" dirty="0">
                <a:solidFill>
                  <a:schemeClr val="tx1"/>
                </a:solidFill>
              </a:rPr>
              <a:t>In this case, rs123 is clearly not a cause. But has to be considered in light of its relationship with X.</a:t>
            </a:r>
          </a:p>
        </p:txBody>
      </p:sp>
    </p:spTree>
    <p:extLst>
      <p:ext uri="{BB962C8B-B14F-4D97-AF65-F5344CB8AC3E}">
        <p14:creationId xmlns:p14="http://schemas.microsoft.com/office/powerpoint/2010/main" val="3006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C072EDA-49F4-2243-A799-C1240AC017CB}"/>
              </a:ext>
            </a:extLst>
          </p:cNvPr>
          <p:cNvSpPr txBox="1">
            <a:spLocks/>
          </p:cNvSpPr>
          <p:nvPr/>
        </p:nvSpPr>
        <p:spPr>
          <a:xfrm>
            <a:off x="985132" y="2668061"/>
            <a:ext cx="11351773"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Subpopulation Effects – </a:t>
            </a:r>
            <a:br>
              <a:rPr lang="en-US" sz="4000" b="1" dirty="0"/>
            </a:br>
            <a:r>
              <a:rPr lang="en-US" sz="4000" b="1" dirty="0"/>
              <a:t>The Anna Karenina Principle</a:t>
            </a:r>
            <a:br>
              <a:rPr lang="en-US" sz="4000" dirty="0"/>
            </a:br>
            <a:r>
              <a:rPr lang="en-SG" sz="2800" dirty="0"/>
              <a:t>IH7001 Introduction to Medical Research</a:t>
            </a:r>
            <a:br>
              <a:rPr lang="en-US" sz="2800" dirty="0"/>
            </a:br>
            <a:br>
              <a:rPr lang="en-US" sz="2800" dirty="0"/>
            </a:br>
            <a:r>
              <a:rPr lang="en-US" sz="2800" dirty="0"/>
              <a:t>Dr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D1605EB4-9A73-4449-BC61-5EB790E75DD0}"/>
              </a:ext>
            </a:extLst>
          </p:cNvPr>
          <p:cNvPicPr>
            <a:picLocks noChangeAspect="1"/>
          </p:cNvPicPr>
          <p:nvPr/>
        </p:nvPicPr>
        <p:blipFill>
          <a:blip r:embed="rId2"/>
          <a:stretch>
            <a:fillRect/>
          </a:stretch>
        </p:blipFill>
        <p:spPr>
          <a:xfrm>
            <a:off x="985132" y="1154144"/>
            <a:ext cx="2670331" cy="955978"/>
          </a:xfrm>
          <a:prstGeom prst="rect">
            <a:avLst/>
          </a:prstGeom>
        </p:spPr>
      </p:pic>
    </p:spTree>
    <p:extLst>
      <p:ext uri="{BB962C8B-B14F-4D97-AF65-F5344CB8AC3E}">
        <p14:creationId xmlns:p14="http://schemas.microsoft.com/office/powerpoint/2010/main" val="797638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09600" y="1365813"/>
            <a:ext cx="10972800" cy="5140800"/>
          </a:xfrm>
          <a:prstGeom prst="rect">
            <a:avLst/>
          </a:prstGeom>
          <a:solidFill>
            <a:schemeClr val="bg1"/>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609600" y="5382228"/>
            <a:ext cx="10959301" cy="1121794"/>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 this case, the trouble arises because the proportion of men and women are not </a:t>
            </a:r>
            <a:r>
              <a:rPr lang="en-US" sz="2400" dirty="0" err="1"/>
              <a:t>equalised</a:t>
            </a:r>
            <a:r>
              <a:rPr lang="en-US" sz="2400" dirty="0"/>
              <a:t> the two samples.</a:t>
            </a:r>
          </a:p>
        </p:txBody>
      </p:sp>
      <p:sp>
        <p:nvSpPr>
          <p:cNvPr id="9" name="TextBox 8"/>
          <p:cNvSpPr txBox="1"/>
          <p:nvPr/>
        </p:nvSpPr>
        <p:spPr>
          <a:xfrm>
            <a:off x="1228627" y="4063136"/>
            <a:ext cx="2385021" cy="646331"/>
          </a:xfrm>
          <a:prstGeom prst="rect">
            <a:avLst/>
          </a:prstGeom>
          <a:noFill/>
        </p:spPr>
        <p:txBody>
          <a:bodyPr wrap="square" rtlCol="0">
            <a:spAutoFit/>
          </a:bodyPr>
          <a:lstStyle/>
          <a:p>
            <a:pPr algn="ctr"/>
            <a:r>
              <a:rPr lang="en-US" dirty="0"/>
              <a:t>Looks like treatment A is better.</a:t>
            </a:r>
            <a:endParaRPr lang="en-SG" dirty="0"/>
          </a:p>
        </p:txBody>
      </p:sp>
      <p:sp>
        <p:nvSpPr>
          <p:cNvPr id="6" name="Title 5"/>
          <p:cNvSpPr>
            <a:spLocks noGrp="1"/>
          </p:cNvSpPr>
          <p:nvPr>
            <p:ph type="title"/>
          </p:nvPr>
        </p:nvSpPr>
        <p:spPr/>
        <p:txBody>
          <a:bodyPr/>
          <a:lstStyle/>
          <a:p>
            <a:r>
              <a:rPr lang="en-US" dirty="0"/>
              <a:t>A Seemingly Obvious Conclusion</a:t>
            </a:r>
          </a:p>
        </p:txBody>
      </p:sp>
      <p:sp>
        <p:nvSpPr>
          <p:cNvPr id="10" name="TextBox 9">
            <a:extLst>
              <a:ext uri="{FF2B5EF4-FFF2-40B4-BE49-F238E27FC236}">
                <a16:creationId xmlns:a16="http://schemas.microsoft.com/office/drawing/2014/main" id="{B995270E-39CE-F14C-9C59-57D1C8084FF5}"/>
              </a:ext>
            </a:extLst>
          </p:cNvPr>
          <p:cNvSpPr txBox="1"/>
          <p:nvPr/>
        </p:nvSpPr>
        <p:spPr>
          <a:xfrm>
            <a:off x="4904184" y="4063137"/>
            <a:ext cx="5486399" cy="646331"/>
          </a:xfrm>
          <a:prstGeom prst="rect">
            <a:avLst/>
          </a:prstGeom>
          <a:noFill/>
        </p:spPr>
        <p:txBody>
          <a:bodyPr wrap="square" rtlCol="0">
            <a:spAutoFit/>
          </a:bodyPr>
          <a:lstStyle/>
          <a:p>
            <a:pPr algn="ctr"/>
            <a:r>
              <a:rPr lang="en-US" dirty="0"/>
              <a:t>But splitting the data by gender results in a reversal. Looks like treatment B is better.</a:t>
            </a:r>
            <a:endParaRPr lang="en-SG" dirty="0"/>
          </a:p>
        </p:txBody>
      </p:sp>
      <p:graphicFrame>
        <p:nvGraphicFramePr>
          <p:cNvPr id="15" name="Table 14"/>
          <p:cNvGraphicFramePr>
            <a:graphicFrameLocks noGrp="1"/>
          </p:cNvGraphicFramePr>
          <p:nvPr/>
        </p:nvGraphicFramePr>
        <p:xfrm>
          <a:off x="1257782" y="2161636"/>
          <a:ext cx="2383629" cy="167640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Overall</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60</a:t>
                      </a:r>
                      <a:endParaRPr lang="en-GB" sz="1600" dirty="0"/>
                    </a:p>
                  </a:txBody>
                  <a:tcPr>
                    <a:solidFill>
                      <a:schemeClr val="bg1"/>
                    </a:solidFill>
                  </a:tcPr>
                </a:tc>
                <a:tc>
                  <a:txBody>
                    <a:bodyPr/>
                    <a:lstStyle/>
                    <a:p>
                      <a:r>
                        <a:rPr lang="en-US" sz="1600" dirty="0"/>
                        <a:t>65</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100</a:t>
                      </a:r>
                      <a:endParaRPr lang="en-GB" sz="1600" dirty="0"/>
                    </a:p>
                  </a:txBody>
                  <a:tcPr>
                    <a:solidFill>
                      <a:schemeClr val="bg1"/>
                    </a:solidFill>
                  </a:tcPr>
                </a:tc>
                <a:tc>
                  <a:txBody>
                    <a:bodyPr/>
                    <a:lstStyle/>
                    <a:p>
                      <a:r>
                        <a:rPr lang="en-US" sz="1600" dirty="0"/>
                        <a:t>165</a:t>
                      </a:r>
                      <a:endParaRPr lang="en-GB" sz="1600" dirty="0"/>
                    </a:p>
                  </a:txBody>
                  <a:tcPr>
                    <a:solidFill>
                      <a:schemeClr val="bg1"/>
                    </a:solidFill>
                  </a:tcPr>
                </a:tc>
                <a:extLst>
                  <a:ext uri="{0D108BD9-81ED-4DB2-BD59-A6C34878D82A}">
                    <a16:rowId xmlns:a16="http://schemas.microsoft.com/office/drawing/2014/main" val="10003"/>
                  </a:ext>
                </a:extLst>
              </a:tr>
              <a:tr h="331615">
                <a:tc>
                  <a:txBody>
                    <a:bodyPr/>
                    <a:lstStyle/>
                    <a:p>
                      <a:endParaRPr lang="en-GB" sz="1600" dirty="0"/>
                    </a:p>
                  </a:txBody>
                  <a:tcPr>
                    <a:solidFill>
                      <a:schemeClr val="bg1"/>
                    </a:solidFill>
                  </a:tcPr>
                </a:tc>
                <a:tc>
                  <a:txBody>
                    <a:bodyPr/>
                    <a:lstStyle/>
                    <a:p>
                      <a:r>
                        <a:rPr lang="en-US" sz="1600" dirty="0"/>
                        <a:t>0.60</a:t>
                      </a:r>
                      <a:endParaRPr lang="en-GB" sz="1600" dirty="0"/>
                    </a:p>
                  </a:txBody>
                  <a:tcPr>
                    <a:solidFill>
                      <a:schemeClr val="bg1"/>
                    </a:solidFill>
                  </a:tcPr>
                </a:tc>
                <a:tc>
                  <a:txBody>
                    <a:bodyPr/>
                    <a:lstStyle/>
                    <a:p>
                      <a:r>
                        <a:rPr lang="en-US" sz="1600" dirty="0"/>
                        <a:t>0.39</a:t>
                      </a:r>
                      <a:endParaRPr lang="en-GB" sz="16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4904185" y="2161636"/>
          <a:ext cx="2383629" cy="167640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Women</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40</a:t>
                      </a:r>
                      <a:endParaRPr lang="en-GB" sz="1600" dirty="0"/>
                    </a:p>
                  </a:txBody>
                  <a:tcPr>
                    <a:solidFill>
                      <a:schemeClr val="bg1"/>
                    </a:solidFill>
                  </a:tcPr>
                </a:tc>
                <a:tc>
                  <a:txBody>
                    <a:bodyPr/>
                    <a:lstStyle/>
                    <a:p>
                      <a:r>
                        <a:rPr lang="en-US" sz="1600" dirty="0"/>
                        <a:t>15</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20</a:t>
                      </a:r>
                      <a:endParaRPr lang="en-GB" sz="1600" dirty="0"/>
                    </a:p>
                  </a:txBody>
                  <a:tcPr>
                    <a:solidFill>
                      <a:schemeClr val="bg1"/>
                    </a:solidFill>
                  </a:tcPr>
                </a:tc>
                <a:tc>
                  <a:txBody>
                    <a:bodyPr/>
                    <a:lstStyle/>
                    <a:p>
                      <a:r>
                        <a:rPr lang="en-US" sz="1600" dirty="0"/>
                        <a:t>5</a:t>
                      </a:r>
                      <a:endParaRPr lang="en-GB" sz="1600" dirty="0"/>
                    </a:p>
                  </a:txBody>
                  <a:tcPr>
                    <a:solidFill>
                      <a:schemeClr val="bg1"/>
                    </a:solidFill>
                  </a:tcPr>
                </a:tc>
                <a:extLst>
                  <a:ext uri="{0D108BD9-81ED-4DB2-BD59-A6C34878D82A}">
                    <a16:rowId xmlns:a16="http://schemas.microsoft.com/office/drawing/2014/main" val="10003"/>
                  </a:ext>
                </a:extLst>
              </a:tr>
              <a:tr h="331615">
                <a:tc>
                  <a:txBody>
                    <a:bodyPr/>
                    <a:lstStyle/>
                    <a:p>
                      <a:endParaRPr lang="en-GB" sz="1600" dirty="0"/>
                    </a:p>
                  </a:txBody>
                  <a:tcPr>
                    <a:solidFill>
                      <a:schemeClr val="bg1"/>
                    </a:solidFill>
                  </a:tcPr>
                </a:tc>
                <a:tc>
                  <a:txBody>
                    <a:bodyPr/>
                    <a:lstStyle/>
                    <a:p>
                      <a:r>
                        <a:rPr lang="en-US" sz="1600" dirty="0"/>
                        <a:t>2</a:t>
                      </a:r>
                      <a:endParaRPr lang="en-GB" sz="1600" dirty="0"/>
                    </a:p>
                  </a:txBody>
                  <a:tcPr>
                    <a:solidFill>
                      <a:schemeClr val="bg1"/>
                    </a:solidFill>
                  </a:tcPr>
                </a:tc>
                <a:tc>
                  <a:txBody>
                    <a:bodyPr/>
                    <a:lstStyle/>
                    <a:p>
                      <a:r>
                        <a:rPr lang="en-US" sz="1600" dirty="0"/>
                        <a:t>3</a:t>
                      </a:r>
                      <a:endParaRPr lang="en-GB" sz="1600" dirty="0"/>
                    </a:p>
                  </a:txBody>
                  <a:tcPr>
                    <a:solidFill>
                      <a:schemeClr val="bg1"/>
                    </a:solidFill>
                  </a:tcPr>
                </a:tc>
                <a:extLst>
                  <a:ext uri="{0D108BD9-81ED-4DB2-BD59-A6C34878D82A}">
                    <a16:rowId xmlns:a16="http://schemas.microsoft.com/office/drawing/2014/main" val="10004"/>
                  </a:ext>
                </a:extLst>
              </a:tr>
            </a:tbl>
          </a:graphicData>
        </a:graphic>
      </p:graphicFrame>
      <p:graphicFrame>
        <p:nvGraphicFramePr>
          <p:cNvPr id="20" name="Table 19"/>
          <p:cNvGraphicFramePr>
            <a:graphicFrameLocks noGrp="1"/>
          </p:cNvGraphicFramePr>
          <p:nvPr/>
        </p:nvGraphicFramePr>
        <p:xfrm>
          <a:off x="8006955" y="2168166"/>
          <a:ext cx="2383629" cy="167640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Men</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20</a:t>
                      </a:r>
                      <a:endParaRPr lang="en-GB" sz="1600" dirty="0"/>
                    </a:p>
                  </a:txBody>
                  <a:tcPr>
                    <a:solidFill>
                      <a:schemeClr val="bg1"/>
                    </a:solidFill>
                  </a:tcPr>
                </a:tc>
                <a:tc>
                  <a:txBody>
                    <a:bodyPr/>
                    <a:lstStyle/>
                    <a:p>
                      <a:r>
                        <a:rPr lang="en-US" sz="1600" dirty="0"/>
                        <a:t>50</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80</a:t>
                      </a:r>
                      <a:endParaRPr lang="en-GB" sz="1600" dirty="0"/>
                    </a:p>
                  </a:txBody>
                  <a:tcPr>
                    <a:solidFill>
                      <a:schemeClr val="bg1"/>
                    </a:solidFill>
                  </a:tcPr>
                </a:tc>
                <a:tc>
                  <a:txBody>
                    <a:bodyPr/>
                    <a:lstStyle/>
                    <a:p>
                      <a:r>
                        <a:rPr lang="en-US" sz="1600" dirty="0"/>
                        <a:t>160</a:t>
                      </a:r>
                      <a:endParaRPr lang="en-GB" sz="1600" dirty="0"/>
                    </a:p>
                  </a:txBody>
                  <a:tcPr>
                    <a:solidFill>
                      <a:schemeClr val="bg1"/>
                    </a:solidFill>
                  </a:tcPr>
                </a:tc>
                <a:extLst>
                  <a:ext uri="{0D108BD9-81ED-4DB2-BD59-A6C34878D82A}">
                    <a16:rowId xmlns:a16="http://schemas.microsoft.com/office/drawing/2014/main" val="10003"/>
                  </a:ext>
                </a:extLst>
              </a:tr>
              <a:tr h="331615">
                <a:tc>
                  <a:txBody>
                    <a:bodyPr/>
                    <a:lstStyle/>
                    <a:p>
                      <a:endParaRPr lang="en-GB" sz="1600" dirty="0"/>
                    </a:p>
                  </a:txBody>
                  <a:tcPr>
                    <a:solidFill>
                      <a:schemeClr val="bg1"/>
                    </a:solidFill>
                  </a:tcPr>
                </a:tc>
                <a:tc>
                  <a:txBody>
                    <a:bodyPr/>
                    <a:lstStyle/>
                    <a:p>
                      <a:r>
                        <a:rPr lang="en-US" sz="1600" dirty="0"/>
                        <a:t>0.25</a:t>
                      </a:r>
                      <a:endParaRPr lang="en-GB" sz="1600" dirty="0"/>
                    </a:p>
                  </a:txBody>
                  <a:tcPr>
                    <a:solidFill>
                      <a:schemeClr val="bg1"/>
                    </a:solidFill>
                  </a:tcPr>
                </a:tc>
                <a:tc>
                  <a:txBody>
                    <a:bodyPr/>
                    <a:lstStyle/>
                    <a:p>
                      <a:r>
                        <a:rPr lang="en-US" sz="1600" dirty="0"/>
                        <a:t>0.31</a:t>
                      </a:r>
                      <a:endParaRPr lang="en-GB" sz="1600" dirty="0"/>
                    </a:p>
                  </a:txBody>
                  <a:tcP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615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33C0-9447-F245-9E7B-86BC1BD15FAA}"/>
              </a:ext>
            </a:extLst>
          </p:cNvPr>
          <p:cNvSpPr>
            <a:spLocks noGrp="1"/>
          </p:cNvSpPr>
          <p:nvPr>
            <p:ph type="title"/>
          </p:nvPr>
        </p:nvSpPr>
        <p:spPr/>
        <p:txBody>
          <a:bodyPr/>
          <a:lstStyle/>
          <a:p>
            <a:r>
              <a:rPr lang="en-US" dirty="0"/>
              <a:t>A new breed --- Bio-Data Science</a:t>
            </a:r>
          </a:p>
        </p:txBody>
      </p:sp>
      <p:sp>
        <p:nvSpPr>
          <p:cNvPr id="3" name="Content Placeholder 2">
            <a:extLst>
              <a:ext uri="{FF2B5EF4-FFF2-40B4-BE49-F238E27FC236}">
                <a16:creationId xmlns:a16="http://schemas.microsoft.com/office/drawing/2014/main" id="{2C8E30A5-1E11-7248-8E03-44395E0E9286}"/>
              </a:ext>
            </a:extLst>
          </p:cNvPr>
          <p:cNvSpPr>
            <a:spLocks noGrp="1"/>
          </p:cNvSpPr>
          <p:nvPr>
            <p:ph idx="1"/>
          </p:nvPr>
        </p:nvSpPr>
        <p:spPr/>
        <p:txBody>
          <a:bodyPr>
            <a:normAutofit fontScale="92500"/>
          </a:bodyPr>
          <a:lstStyle/>
          <a:p>
            <a:r>
              <a:rPr lang="en-US" dirty="0"/>
              <a:t>Data Science is the new hot discipline</a:t>
            </a:r>
          </a:p>
          <a:p>
            <a:r>
              <a:rPr lang="en-US" dirty="0"/>
              <a:t>It is essentially a science of prediction --- it is about creating actionable insight based on objective analysis on reasonable sized data</a:t>
            </a:r>
          </a:p>
          <a:p>
            <a:r>
              <a:rPr lang="en-US" dirty="0"/>
              <a:t>Data Science is a discipline based on 3 core areas --- the domain knowledge (which can be business, finance, logistic, </a:t>
            </a:r>
            <a:r>
              <a:rPr lang="en-US" dirty="0" err="1"/>
              <a:t>etc</a:t>
            </a:r>
            <a:r>
              <a:rPr lang="en-US" dirty="0"/>
              <a:t>), computer science, and mathematics/statistics</a:t>
            </a:r>
          </a:p>
          <a:p>
            <a:r>
              <a:rPr lang="en-US" dirty="0"/>
              <a:t>Data Science focuses on prediction using machine learning models and artificial intelligence</a:t>
            </a:r>
          </a:p>
          <a:p>
            <a:r>
              <a:rPr lang="en-US" dirty="0"/>
              <a:t>Given the large amount of data that exist in biology today, we anticipate the rise of the Bio Data Scientist as a new breed</a:t>
            </a:r>
          </a:p>
        </p:txBody>
      </p:sp>
    </p:spTree>
    <p:extLst>
      <p:ext uri="{BB962C8B-B14F-4D97-AF65-F5344CB8AC3E}">
        <p14:creationId xmlns:p14="http://schemas.microsoft.com/office/powerpoint/2010/main" val="33602527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Careless Null Hypothesis</a:t>
            </a:r>
          </a:p>
        </p:txBody>
      </p:sp>
      <p:sp>
        <p:nvSpPr>
          <p:cNvPr id="8" name="Down Arrow 7"/>
          <p:cNvSpPr/>
          <p:nvPr/>
        </p:nvSpPr>
        <p:spPr>
          <a:xfrm rot="16200000">
            <a:off x="2084447" y="-147137"/>
            <a:ext cx="2263913" cy="5212441"/>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63913"/>
              <a:gd name="connsiteY0" fmla="*/ 4156748 h 5212441"/>
              <a:gd name="connsiteX1" fmla="*/ 1713 w 2263913"/>
              <a:gd name="connsiteY1" fmla="*/ 4156748 h 5212441"/>
              <a:gd name="connsiteX2" fmla="*/ 1713 w 2263913"/>
              <a:gd name="connsiteY2" fmla="*/ 0 h 5212441"/>
              <a:gd name="connsiteX3" fmla="*/ 1509846 w 2263913"/>
              <a:gd name="connsiteY3" fmla="*/ 0 h 5212441"/>
              <a:gd name="connsiteX4" fmla="*/ 1509846 w 2263913"/>
              <a:gd name="connsiteY4" fmla="*/ 4156748 h 5212441"/>
              <a:gd name="connsiteX5" fmla="*/ 2263913 w 2263913"/>
              <a:gd name="connsiteY5" fmla="*/ 4156748 h 5212441"/>
              <a:gd name="connsiteX6" fmla="*/ 755780 w 2263913"/>
              <a:gd name="connsiteY6" fmla="*/ 5212441 h 5212441"/>
              <a:gd name="connsiteX7" fmla="*/ 0 w 2263913"/>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3" h="5212441">
                <a:moveTo>
                  <a:pt x="0" y="4156748"/>
                </a:moveTo>
                <a:lnTo>
                  <a:pt x="1713" y="4156748"/>
                </a:lnTo>
                <a:lnTo>
                  <a:pt x="1713" y="0"/>
                </a:lnTo>
                <a:lnTo>
                  <a:pt x="1509846" y="0"/>
                </a:lnTo>
                <a:lnTo>
                  <a:pt x="1509846" y="4156748"/>
                </a:lnTo>
                <a:lnTo>
                  <a:pt x="2263913" y="4156748"/>
                </a:lnTo>
                <a:lnTo>
                  <a:pt x="755780"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Down Arrow 10"/>
          <p:cNvSpPr/>
          <p:nvPr/>
        </p:nvSpPr>
        <p:spPr>
          <a:xfrm rot="5400000">
            <a:off x="7845858" y="-149350"/>
            <a:ext cx="2263918"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63918"/>
              <a:gd name="connsiteY0" fmla="*/ 4161186 h 5216880"/>
              <a:gd name="connsiteX1" fmla="*/ 754067 w 2263918"/>
              <a:gd name="connsiteY1" fmla="*/ 4161186 h 5216880"/>
              <a:gd name="connsiteX2" fmla="*/ 754067 w 2263918"/>
              <a:gd name="connsiteY2" fmla="*/ 0 h 5216880"/>
              <a:gd name="connsiteX3" fmla="*/ 2262202 w 2263918"/>
              <a:gd name="connsiteY3" fmla="*/ 0 h 5216880"/>
              <a:gd name="connsiteX4" fmla="*/ 2262202 w 2263918"/>
              <a:gd name="connsiteY4" fmla="*/ 4161186 h 5216880"/>
              <a:gd name="connsiteX5" fmla="*/ 2263918 w 2263918"/>
              <a:gd name="connsiteY5" fmla="*/ 4184336 h 5216880"/>
              <a:gd name="connsiteX6" fmla="*/ 1508135 w 2263918"/>
              <a:gd name="connsiteY6" fmla="*/ 5216880 h 5216880"/>
              <a:gd name="connsiteX7" fmla="*/ 0 w 2263918"/>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8" h="5216880">
                <a:moveTo>
                  <a:pt x="0" y="4161186"/>
                </a:moveTo>
                <a:lnTo>
                  <a:pt x="754067" y="4161186"/>
                </a:lnTo>
                <a:lnTo>
                  <a:pt x="754067" y="0"/>
                </a:lnTo>
                <a:lnTo>
                  <a:pt x="2262202" y="0"/>
                </a:lnTo>
                <a:lnTo>
                  <a:pt x="2262202" y="4161186"/>
                </a:lnTo>
                <a:lnTo>
                  <a:pt x="2263918" y="4184336"/>
                </a:lnTo>
                <a:lnTo>
                  <a:pt x="1508135"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Down Arrow 12"/>
          <p:cNvSpPr/>
          <p:nvPr/>
        </p:nvSpPr>
        <p:spPr>
          <a:xfrm rot="16200000">
            <a:off x="2076732" y="2109493"/>
            <a:ext cx="2275488" cy="5208585"/>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75488"/>
              <a:gd name="connsiteY0" fmla="*/ 4156748 h 5212441"/>
              <a:gd name="connsiteX1" fmla="*/ 754067 w 2275488"/>
              <a:gd name="connsiteY1" fmla="*/ 4156748 h 5212441"/>
              <a:gd name="connsiteX2" fmla="*/ 754067 w 2275488"/>
              <a:gd name="connsiteY2" fmla="*/ 0 h 5212441"/>
              <a:gd name="connsiteX3" fmla="*/ 2262200 w 2275488"/>
              <a:gd name="connsiteY3" fmla="*/ 0 h 5212441"/>
              <a:gd name="connsiteX4" fmla="*/ 2262200 w 2275488"/>
              <a:gd name="connsiteY4" fmla="*/ 4156748 h 5212441"/>
              <a:gd name="connsiteX5" fmla="*/ 2275488 w 2275488"/>
              <a:gd name="connsiteY5" fmla="*/ 4156748 h 5212441"/>
              <a:gd name="connsiteX6" fmla="*/ 1508134 w 2275488"/>
              <a:gd name="connsiteY6" fmla="*/ 5212441 h 5212441"/>
              <a:gd name="connsiteX7" fmla="*/ 0 w 2275488"/>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8" h="5212441">
                <a:moveTo>
                  <a:pt x="0" y="4156748"/>
                </a:moveTo>
                <a:lnTo>
                  <a:pt x="754067" y="4156748"/>
                </a:lnTo>
                <a:lnTo>
                  <a:pt x="754067" y="0"/>
                </a:lnTo>
                <a:lnTo>
                  <a:pt x="2262200" y="0"/>
                </a:lnTo>
                <a:lnTo>
                  <a:pt x="2262200" y="4156748"/>
                </a:lnTo>
                <a:lnTo>
                  <a:pt x="2275488" y="4156748"/>
                </a:lnTo>
                <a:lnTo>
                  <a:pt x="1508134"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Down Arrow 13"/>
          <p:cNvSpPr/>
          <p:nvPr/>
        </p:nvSpPr>
        <p:spPr>
          <a:xfrm rot="5400000">
            <a:off x="7836216" y="2105352"/>
            <a:ext cx="2275487"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75487"/>
              <a:gd name="connsiteY0" fmla="*/ 4161186 h 5216880"/>
              <a:gd name="connsiteX1" fmla="*/ 13285 w 2275487"/>
              <a:gd name="connsiteY1" fmla="*/ 4161186 h 5216880"/>
              <a:gd name="connsiteX2" fmla="*/ 13285 w 2275487"/>
              <a:gd name="connsiteY2" fmla="*/ 0 h 5216880"/>
              <a:gd name="connsiteX3" fmla="*/ 1521420 w 2275487"/>
              <a:gd name="connsiteY3" fmla="*/ 0 h 5216880"/>
              <a:gd name="connsiteX4" fmla="*/ 1521420 w 2275487"/>
              <a:gd name="connsiteY4" fmla="*/ 4161186 h 5216880"/>
              <a:gd name="connsiteX5" fmla="*/ 2275487 w 2275487"/>
              <a:gd name="connsiteY5" fmla="*/ 4161186 h 5216880"/>
              <a:gd name="connsiteX6" fmla="*/ 767353 w 2275487"/>
              <a:gd name="connsiteY6" fmla="*/ 5216880 h 5216880"/>
              <a:gd name="connsiteX7" fmla="*/ 0 w 2275487"/>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7" h="5216880">
                <a:moveTo>
                  <a:pt x="0" y="4161186"/>
                </a:moveTo>
                <a:lnTo>
                  <a:pt x="13285" y="4161186"/>
                </a:lnTo>
                <a:lnTo>
                  <a:pt x="13285" y="0"/>
                </a:lnTo>
                <a:lnTo>
                  <a:pt x="1521420" y="0"/>
                </a:lnTo>
                <a:lnTo>
                  <a:pt x="1521420" y="4161186"/>
                </a:lnTo>
                <a:lnTo>
                  <a:pt x="2275487" y="4161186"/>
                </a:lnTo>
                <a:lnTo>
                  <a:pt x="767353"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Rectangle 3"/>
          <p:cNvSpPr/>
          <p:nvPr/>
        </p:nvSpPr>
        <p:spPr>
          <a:xfrm>
            <a:off x="733064" y="2298483"/>
            <a:ext cx="4070430" cy="1015663"/>
          </a:xfrm>
          <a:prstGeom prst="rect">
            <a:avLst/>
          </a:prstGeom>
          <a:solidFill>
            <a:schemeClr val="bg1"/>
          </a:solidFill>
        </p:spPr>
        <p:txBody>
          <a:bodyPr wrap="square">
            <a:spAutoFit/>
          </a:bodyPr>
          <a:lstStyle/>
          <a:p>
            <a:r>
              <a:rPr lang="en-US" sz="2000" dirty="0"/>
              <a:t>“Effective” H0: Treatments are identically distributed in the two samples.</a:t>
            </a:r>
          </a:p>
        </p:txBody>
      </p:sp>
      <p:sp>
        <p:nvSpPr>
          <p:cNvPr id="15" name="Rectangle 14"/>
          <p:cNvSpPr/>
          <p:nvPr/>
        </p:nvSpPr>
        <p:spPr>
          <a:xfrm>
            <a:off x="733064" y="3983230"/>
            <a:ext cx="4070430" cy="707886"/>
          </a:xfrm>
          <a:prstGeom prst="rect">
            <a:avLst/>
          </a:prstGeom>
          <a:solidFill>
            <a:schemeClr val="bg1"/>
          </a:solidFill>
        </p:spPr>
        <p:txBody>
          <a:bodyPr wrap="square">
            <a:spAutoFit/>
          </a:bodyPr>
          <a:lstStyle/>
          <a:p>
            <a:r>
              <a:rPr lang="en-US" sz="2000" dirty="0"/>
              <a:t>Assumption: All other factors are </a:t>
            </a:r>
            <a:r>
              <a:rPr lang="en-US" sz="2000" dirty="0" err="1"/>
              <a:t>equalised</a:t>
            </a:r>
            <a:r>
              <a:rPr lang="en-US" sz="2000" dirty="0"/>
              <a:t> in the two samples.</a:t>
            </a:r>
          </a:p>
        </p:txBody>
      </p:sp>
      <p:sp>
        <p:nvSpPr>
          <p:cNvPr id="16" name="Rectangle 15"/>
          <p:cNvSpPr/>
          <p:nvPr/>
        </p:nvSpPr>
        <p:spPr>
          <a:xfrm>
            <a:off x="7344137" y="2298483"/>
            <a:ext cx="4070430" cy="1015663"/>
          </a:xfrm>
          <a:prstGeom prst="rect">
            <a:avLst/>
          </a:prstGeom>
          <a:solidFill>
            <a:schemeClr val="bg1"/>
          </a:solidFill>
        </p:spPr>
        <p:txBody>
          <a:bodyPr wrap="square">
            <a:spAutoFit/>
          </a:bodyPr>
          <a:lstStyle/>
          <a:p>
            <a:r>
              <a:rPr lang="en-US" sz="2000" dirty="0"/>
              <a:t>Apparent H0: Treatments are identically distributed in the two populations.</a:t>
            </a:r>
          </a:p>
        </p:txBody>
      </p:sp>
      <p:sp>
        <p:nvSpPr>
          <p:cNvPr id="17" name="Rectangle 16"/>
          <p:cNvSpPr/>
          <p:nvPr/>
        </p:nvSpPr>
        <p:spPr>
          <a:xfrm>
            <a:off x="7344137" y="3829341"/>
            <a:ext cx="4070430" cy="1015663"/>
          </a:xfrm>
          <a:prstGeom prst="rect">
            <a:avLst/>
          </a:prstGeom>
          <a:solidFill>
            <a:schemeClr val="bg1"/>
          </a:solidFill>
        </p:spPr>
        <p:txBody>
          <a:bodyPr wrap="square">
            <a:spAutoFit/>
          </a:bodyPr>
          <a:lstStyle/>
          <a:p>
            <a:r>
              <a:rPr lang="en-US" sz="2000" dirty="0"/>
              <a:t>Apparent H1: Treatments are differently distributed in the two populations.</a:t>
            </a:r>
          </a:p>
        </p:txBody>
      </p:sp>
    </p:spTree>
    <p:extLst>
      <p:ext uri="{BB962C8B-B14F-4D97-AF65-F5344CB8AC3E}">
        <p14:creationId xmlns:p14="http://schemas.microsoft.com/office/powerpoint/2010/main" val="217729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Refined Null Hypothesis</a:t>
            </a:r>
          </a:p>
        </p:txBody>
      </p:sp>
      <p:sp>
        <p:nvSpPr>
          <p:cNvPr id="5" name="Content Placeholder 4"/>
          <p:cNvSpPr>
            <a:spLocks noGrp="1"/>
          </p:cNvSpPr>
          <p:nvPr>
            <p:ph sz="half" idx="4294967295"/>
          </p:nvPr>
        </p:nvSpPr>
        <p:spPr>
          <a:xfrm>
            <a:off x="610183" y="1626478"/>
            <a:ext cx="3962400" cy="825893"/>
          </a:xfrm>
          <a:ln>
            <a:noFill/>
          </a:ln>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US" sz="2400" dirty="0"/>
              <a:t>Refined H0:</a:t>
            </a:r>
            <a:endParaRPr lang="en-US" sz="2400" baseline="-25000" dirty="0"/>
          </a:p>
        </p:txBody>
      </p:sp>
      <p:sp>
        <p:nvSpPr>
          <p:cNvPr id="6" name="Content Placeholder 5"/>
          <p:cNvSpPr>
            <a:spLocks noGrp="1"/>
          </p:cNvSpPr>
          <p:nvPr>
            <p:ph sz="half" idx="4294967295"/>
          </p:nvPr>
        </p:nvSpPr>
        <p:spPr>
          <a:xfrm>
            <a:off x="7620000" y="1626478"/>
            <a:ext cx="3962400" cy="825893"/>
          </a:xfrm>
          <a:ln>
            <a:noFill/>
          </a:ln>
        </p:spPr>
        <p:style>
          <a:lnRef idx="1">
            <a:schemeClr val="dk1"/>
          </a:lnRef>
          <a:fillRef idx="2">
            <a:schemeClr val="dk1"/>
          </a:fillRef>
          <a:effectRef idx="1">
            <a:schemeClr val="dk1"/>
          </a:effectRef>
          <a:fontRef idx="minor">
            <a:schemeClr val="dk1"/>
          </a:fontRef>
        </p:style>
        <p:txBody>
          <a:bodyPr vert="horz" lIns="91440" tIns="45720" rIns="91440" bIns="45720" rtlCol="0">
            <a:normAutofit/>
          </a:bodyPr>
          <a:lstStyle/>
          <a:p>
            <a:pPr marL="0" indent="0" algn="r">
              <a:buNone/>
            </a:pPr>
            <a:r>
              <a:rPr lang="en-US" sz="2400" dirty="0"/>
              <a:t>Refined H1:</a:t>
            </a:r>
          </a:p>
        </p:txBody>
      </p:sp>
      <p:sp>
        <p:nvSpPr>
          <p:cNvPr id="7" name="Content Placeholder 4"/>
          <p:cNvSpPr txBox="1">
            <a:spLocks/>
          </p:cNvSpPr>
          <p:nvPr/>
        </p:nvSpPr>
        <p:spPr bwMode="auto">
          <a:xfrm>
            <a:off x="2209800" y="6096000"/>
            <a:ext cx="7772400" cy="513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1">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400">
                <a:solidFill>
                  <a:schemeClr val="accent2"/>
                </a:solidFill>
                <a:latin typeface="+mn-lt"/>
              </a:defRPr>
            </a:lvl2pPr>
            <a:lvl3pPr marL="1143000" indent="-228600" algn="l" rtl="0" eaLnBrk="1" fontAlgn="base" hangingPunct="1">
              <a:spcBef>
                <a:spcPct val="20000"/>
              </a:spcBef>
              <a:spcAft>
                <a:spcPct val="0"/>
              </a:spcAft>
              <a:buChar char="•"/>
              <a:defRPr sz="2000" b="1">
                <a:solidFill>
                  <a:srgbClr val="FF6600"/>
                </a:solidFill>
                <a:latin typeface="+mn-lt"/>
              </a:defRPr>
            </a:lvl3pPr>
            <a:lvl4pPr marL="1600200" indent="-228600" algn="l" rtl="0" eaLnBrk="1" fontAlgn="base" hangingPunct="1">
              <a:spcBef>
                <a:spcPct val="20000"/>
              </a:spcBef>
              <a:spcAft>
                <a:spcPct val="0"/>
              </a:spcAft>
              <a:buChar char="–"/>
              <a:defRPr sz="1800" i="1">
                <a:solidFill>
                  <a:schemeClr val="accent2"/>
                </a:solidFill>
                <a:latin typeface="+mn-lt"/>
              </a:defRPr>
            </a:lvl4pPr>
            <a:lvl5pPr marL="2057400" indent="-228600" algn="l" rtl="0" eaLnBrk="1" fontAlgn="base" hangingPunct="1">
              <a:spcBef>
                <a:spcPct val="20000"/>
              </a:spcBef>
              <a:spcAft>
                <a:spcPct val="0"/>
              </a:spcAft>
              <a:buChar char="»"/>
              <a:defRPr sz="1800">
                <a:solidFill>
                  <a:schemeClr val="accent2"/>
                </a:solidFill>
                <a:latin typeface="+mn-lt"/>
              </a:defRPr>
            </a:lvl5pPr>
            <a:lvl6pPr marL="2514600" indent="-228600" algn="l" rtl="0" eaLnBrk="1" fontAlgn="base" hangingPunct="1">
              <a:spcBef>
                <a:spcPct val="20000"/>
              </a:spcBef>
              <a:spcAft>
                <a:spcPct val="0"/>
              </a:spcAft>
              <a:buChar char="»"/>
              <a:defRPr sz="1800">
                <a:solidFill>
                  <a:schemeClr val="accent2"/>
                </a:solidFill>
                <a:latin typeface="+mn-lt"/>
              </a:defRPr>
            </a:lvl6pPr>
            <a:lvl7pPr marL="2971800" indent="-228600" algn="l" rtl="0" eaLnBrk="1" fontAlgn="base" hangingPunct="1">
              <a:spcBef>
                <a:spcPct val="20000"/>
              </a:spcBef>
              <a:spcAft>
                <a:spcPct val="0"/>
              </a:spcAft>
              <a:buChar char="»"/>
              <a:defRPr sz="1800">
                <a:solidFill>
                  <a:schemeClr val="accent2"/>
                </a:solidFill>
                <a:latin typeface="+mn-lt"/>
              </a:defRPr>
            </a:lvl7pPr>
            <a:lvl8pPr marL="3429000" indent="-228600" algn="l" rtl="0" eaLnBrk="1" fontAlgn="base" hangingPunct="1">
              <a:spcBef>
                <a:spcPct val="20000"/>
              </a:spcBef>
              <a:spcAft>
                <a:spcPct val="0"/>
              </a:spcAft>
              <a:buChar char="»"/>
              <a:defRPr sz="1800">
                <a:solidFill>
                  <a:schemeClr val="accent2"/>
                </a:solidFill>
                <a:latin typeface="+mn-lt"/>
              </a:defRPr>
            </a:lvl8pPr>
            <a:lvl9pPr marL="3886200" indent="-228600" algn="l" rtl="0" eaLnBrk="1" fontAlgn="base" hangingPunct="1">
              <a:spcBef>
                <a:spcPct val="20000"/>
              </a:spcBef>
              <a:spcAft>
                <a:spcPct val="0"/>
              </a:spcAft>
              <a:buChar char="»"/>
              <a:defRPr sz="1800">
                <a:solidFill>
                  <a:schemeClr val="accent2"/>
                </a:solidFill>
                <a:latin typeface="+mn-lt"/>
              </a:defRPr>
            </a:lvl9pPr>
          </a:lstStyle>
          <a:p>
            <a:pPr marL="0" indent="0" algn="ctr">
              <a:buNone/>
            </a:pPr>
            <a:r>
              <a:rPr lang="en-US" b="0" kern="0" dirty="0">
                <a:solidFill>
                  <a:schemeClr val="tx1"/>
                </a:solidFill>
              </a:rPr>
              <a:t>Any other thing missing?</a:t>
            </a:r>
          </a:p>
        </p:txBody>
      </p:sp>
      <p:sp>
        <p:nvSpPr>
          <p:cNvPr id="8" name="Down Arrow 7"/>
          <p:cNvSpPr/>
          <p:nvPr/>
        </p:nvSpPr>
        <p:spPr>
          <a:xfrm rot="16200000">
            <a:off x="2084447" y="-147137"/>
            <a:ext cx="2263913" cy="5212441"/>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63913"/>
              <a:gd name="connsiteY0" fmla="*/ 4156748 h 5212441"/>
              <a:gd name="connsiteX1" fmla="*/ 1713 w 2263913"/>
              <a:gd name="connsiteY1" fmla="*/ 4156748 h 5212441"/>
              <a:gd name="connsiteX2" fmla="*/ 1713 w 2263913"/>
              <a:gd name="connsiteY2" fmla="*/ 0 h 5212441"/>
              <a:gd name="connsiteX3" fmla="*/ 1509846 w 2263913"/>
              <a:gd name="connsiteY3" fmla="*/ 0 h 5212441"/>
              <a:gd name="connsiteX4" fmla="*/ 1509846 w 2263913"/>
              <a:gd name="connsiteY4" fmla="*/ 4156748 h 5212441"/>
              <a:gd name="connsiteX5" fmla="*/ 2263913 w 2263913"/>
              <a:gd name="connsiteY5" fmla="*/ 4156748 h 5212441"/>
              <a:gd name="connsiteX6" fmla="*/ 755780 w 2263913"/>
              <a:gd name="connsiteY6" fmla="*/ 5212441 h 5212441"/>
              <a:gd name="connsiteX7" fmla="*/ 0 w 2263913"/>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3" h="5212441">
                <a:moveTo>
                  <a:pt x="0" y="4156748"/>
                </a:moveTo>
                <a:lnTo>
                  <a:pt x="1713" y="4156748"/>
                </a:lnTo>
                <a:lnTo>
                  <a:pt x="1713" y="0"/>
                </a:lnTo>
                <a:lnTo>
                  <a:pt x="1509846" y="0"/>
                </a:lnTo>
                <a:lnTo>
                  <a:pt x="1509846" y="4156748"/>
                </a:lnTo>
                <a:lnTo>
                  <a:pt x="2263913" y="4156748"/>
                </a:lnTo>
                <a:lnTo>
                  <a:pt x="755780"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Down Arrow 10"/>
          <p:cNvSpPr/>
          <p:nvPr/>
        </p:nvSpPr>
        <p:spPr>
          <a:xfrm rot="5400000">
            <a:off x="7845858" y="-149350"/>
            <a:ext cx="2263918"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63918"/>
              <a:gd name="connsiteY0" fmla="*/ 4161186 h 5216880"/>
              <a:gd name="connsiteX1" fmla="*/ 754067 w 2263918"/>
              <a:gd name="connsiteY1" fmla="*/ 4161186 h 5216880"/>
              <a:gd name="connsiteX2" fmla="*/ 754067 w 2263918"/>
              <a:gd name="connsiteY2" fmla="*/ 0 h 5216880"/>
              <a:gd name="connsiteX3" fmla="*/ 2262202 w 2263918"/>
              <a:gd name="connsiteY3" fmla="*/ 0 h 5216880"/>
              <a:gd name="connsiteX4" fmla="*/ 2262202 w 2263918"/>
              <a:gd name="connsiteY4" fmla="*/ 4161186 h 5216880"/>
              <a:gd name="connsiteX5" fmla="*/ 2263918 w 2263918"/>
              <a:gd name="connsiteY5" fmla="*/ 4184336 h 5216880"/>
              <a:gd name="connsiteX6" fmla="*/ 1508135 w 2263918"/>
              <a:gd name="connsiteY6" fmla="*/ 5216880 h 5216880"/>
              <a:gd name="connsiteX7" fmla="*/ 0 w 2263918"/>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8" h="5216880">
                <a:moveTo>
                  <a:pt x="0" y="4161186"/>
                </a:moveTo>
                <a:lnTo>
                  <a:pt x="754067" y="4161186"/>
                </a:lnTo>
                <a:lnTo>
                  <a:pt x="754067" y="0"/>
                </a:lnTo>
                <a:lnTo>
                  <a:pt x="2262202" y="0"/>
                </a:lnTo>
                <a:lnTo>
                  <a:pt x="2262202" y="4161186"/>
                </a:lnTo>
                <a:lnTo>
                  <a:pt x="2263918" y="4184336"/>
                </a:lnTo>
                <a:lnTo>
                  <a:pt x="1508135"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Down Arrow 12"/>
          <p:cNvSpPr/>
          <p:nvPr/>
        </p:nvSpPr>
        <p:spPr>
          <a:xfrm rot="16200000">
            <a:off x="2076732" y="2109493"/>
            <a:ext cx="2275488" cy="5208585"/>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75488"/>
              <a:gd name="connsiteY0" fmla="*/ 4156748 h 5212441"/>
              <a:gd name="connsiteX1" fmla="*/ 754067 w 2275488"/>
              <a:gd name="connsiteY1" fmla="*/ 4156748 h 5212441"/>
              <a:gd name="connsiteX2" fmla="*/ 754067 w 2275488"/>
              <a:gd name="connsiteY2" fmla="*/ 0 h 5212441"/>
              <a:gd name="connsiteX3" fmla="*/ 2262200 w 2275488"/>
              <a:gd name="connsiteY3" fmla="*/ 0 h 5212441"/>
              <a:gd name="connsiteX4" fmla="*/ 2262200 w 2275488"/>
              <a:gd name="connsiteY4" fmla="*/ 4156748 h 5212441"/>
              <a:gd name="connsiteX5" fmla="*/ 2275488 w 2275488"/>
              <a:gd name="connsiteY5" fmla="*/ 4156748 h 5212441"/>
              <a:gd name="connsiteX6" fmla="*/ 1508134 w 2275488"/>
              <a:gd name="connsiteY6" fmla="*/ 5212441 h 5212441"/>
              <a:gd name="connsiteX7" fmla="*/ 0 w 2275488"/>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8" h="5212441">
                <a:moveTo>
                  <a:pt x="0" y="4156748"/>
                </a:moveTo>
                <a:lnTo>
                  <a:pt x="754067" y="4156748"/>
                </a:lnTo>
                <a:lnTo>
                  <a:pt x="754067" y="0"/>
                </a:lnTo>
                <a:lnTo>
                  <a:pt x="2262200" y="0"/>
                </a:lnTo>
                <a:lnTo>
                  <a:pt x="2262200" y="4156748"/>
                </a:lnTo>
                <a:lnTo>
                  <a:pt x="2275488" y="4156748"/>
                </a:lnTo>
                <a:lnTo>
                  <a:pt x="1508134"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Down Arrow 13"/>
          <p:cNvSpPr/>
          <p:nvPr/>
        </p:nvSpPr>
        <p:spPr>
          <a:xfrm rot="5400000">
            <a:off x="7836216" y="2105352"/>
            <a:ext cx="2275487"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75487"/>
              <a:gd name="connsiteY0" fmla="*/ 4161186 h 5216880"/>
              <a:gd name="connsiteX1" fmla="*/ 13285 w 2275487"/>
              <a:gd name="connsiteY1" fmla="*/ 4161186 h 5216880"/>
              <a:gd name="connsiteX2" fmla="*/ 13285 w 2275487"/>
              <a:gd name="connsiteY2" fmla="*/ 0 h 5216880"/>
              <a:gd name="connsiteX3" fmla="*/ 1521420 w 2275487"/>
              <a:gd name="connsiteY3" fmla="*/ 0 h 5216880"/>
              <a:gd name="connsiteX4" fmla="*/ 1521420 w 2275487"/>
              <a:gd name="connsiteY4" fmla="*/ 4161186 h 5216880"/>
              <a:gd name="connsiteX5" fmla="*/ 2275487 w 2275487"/>
              <a:gd name="connsiteY5" fmla="*/ 4161186 h 5216880"/>
              <a:gd name="connsiteX6" fmla="*/ 767353 w 2275487"/>
              <a:gd name="connsiteY6" fmla="*/ 5216880 h 5216880"/>
              <a:gd name="connsiteX7" fmla="*/ 0 w 2275487"/>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7" h="5216880">
                <a:moveTo>
                  <a:pt x="0" y="4161186"/>
                </a:moveTo>
                <a:lnTo>
                  <a:pt x="13285" y="4161186"/>
                </a:lnTo>
                <a:lnTo>
                  <a:pt x="13285" y="0"/>
                </a:lnTo>
                <a:lnTo>
                  <a:pt x="1521420" y="0"/>
                </a:lnTo>
                <a:lnTo>
                  <a:pt x="1521420" y="4161186"/>
                </a:lnTo>
                <a:lnTo>
                  <a:pt x="2275487" y="4161186"/>
                </a:lnTo>
                <a:lnTo>
                  <a:pt x="767353"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11"/>
          <p:cNvSpPr/>
          <p:nvPr/>
        </p:nvSpPr>
        <p:spPr>
          <a:xfrm>
            <a:off x="733064" y="2452371"/>
            <a:ext cx="4070430" cy="707886"/>
          </a:xfrm>
          <a:prstGeom prst="rect">
            <a:avLst/>
          </a:prstGeom>
          <a:solidFill>
            <a:schemeClr val="bg1"/>
          </a:solidFill>
        </p:spPr>
        <p:txBody>
          <a:bodyPr wrap="square">
            <a:spAutoFit/>
          </a:bodyPr>
          <a:lstStyle/>
          <a:p>
            <a:r>
              <a:rPr lang="en-US" sz="2000" dirty="0"/>
              <a:t>All other factors are </a:t>
            </a:r>
            <a:r>
              <a:rPr lang="en-US" sz="2000" dirty="0" err="1"/>
              <a:t>equalised</a:t>
            </a:r>
            <a:r>
              <a:rPr lang="en-US" sz="2000" dirty="0"/>
              <a:t> in the two samples; and</a:t>
            </a:r>
          </a:p>
        </p:txBody>
      </p:sp>
      <p:sp>
        <p:nvSpPr>
          <p:cNvPr id="13" name="Rectangle 12"/>
          <p:cNvSpPr/>
          <p:nvPr/>
        </p:nvSpPr>
        <p:spPr>
          <a:xfrm>
            <a:off x="733064" y="3983230"/>
            <a:ext cx="4070430" cy="707886"/>
          </a:xfrm>
          <a:prstGeom prst="rect">
            <a:avLst/>
          </a:prstGeom>
          <a:solidFill>
            <a:schemeClr val="bg1"/>
          </a:solidFill>
        </p:spPr>
        <p:txBody>
          <a:bodyPr wrap="square">
            <a:spAutoFit/>
          </a:bodyPr>
          <a:lstStyle/>
          <a:p>
            <a:r>
              <a:rPr lang="en-US" sz="2000" dirty="0"/>
              <a:t>Treatments are identically distributed in the two samples.</a:t>
            </a:r>
          </a:p>
        </p:txBody>
      </p:sp>
      <p:sp>
        <p:nvSpPr>
          <p:cNvPr id="14" name="Rectangle 13"/>
          <p:cNvSpPr/>
          <p:nvPr/>
        </p:nvSpPr>
        <p:spPr>
          <a:xfrm>
            <a:off x="7344137" y="2452371"/>
            <a:ext cx="4070430" cy="707886"/>
          </a:xfrm>
          <a:prstGeom prst="rect">
            <a:avLst/>
          </a:prstGeom>
          <a:solidFill>
            <a:schemeClr val="bg1"/>
          </a:solidFill>
        </p:spPr>
        <p:txBody>
          <a:bodyPr wrap="square">
            <a:spAutoFit/>
          </a:bodyPr>
          <a:lstStyle/>
          <a:p>
            <a:r>
              <a:rPr lang="en-US" sz="2000" dirty="0"/>
              <a:t>Some factors are not </a:t>
            </a:r>
            <a:r>
              <a:rPr lang="en-US" sz="2000" dirty="0" err="1"/>
              <a:t>equalised</a:t>
            </a:r>
            <a:r>
              <a:rPr lang="en-US" sz="2000" dirty="0"/>
              <a:t> in the two samples; or</a:t>
            </a:r>
          </a:p>
        </p:txBody>
      </p:sp>
      <p:sp>
        <p:nvSpPr>
          <p:cNvPr id="15" name="Rectangle 14"/>
          <p:cNvSpPr/>
          <p:nvPr/>
        </p:nvSpPr>
        <p:spPr>
          <a:xfrm>
            <a:off x="7344137" y="3983181"/>
            <a:ext cx="4070430" cy="707886"/>
          </a:xfrm>
          <a:prstGeom prst="rect">
            <a:avLst/>
          </a:prstGeom>
          <a:solidFill>
            <a:schemeClr val="bg1"/>
          </a:solidFill>
        </p:spPr>
        <p:txBody>
          <a:bodyPr wrap="square">
            <a:spAutoFit/>
          </a:bodyPr>
          <a:lstStyle/>
          <a:p>
            <a:r>
              <a:rPr lang="en-US" sz="2000" dirty="0"/>
              <a:t>Treatments are differently distributed in the two populations.</a:t>
            </a:r>
          </a:p>
        </p:txBody>
      </p:sp>
    </p:spTree>
    <p:extLst>
      <p:ext uri="{BB962C8B-B14F-4D97-AF65-F5344CB8AC3E}">
        <p14:creationId xmlns:p14="http://schemas.microsoft.com/office/powerpoint/2010/main" val="3395031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9600" y="1365813"/>
            <a:ext cx="10972800" cy="5140800"/>
          </a:xfrm>
          <a:prstGeom prst="rect">
            <a:avLst/>
          </a:prstGeom>
          <a:solidFill>
            <a:schemeClr val="bg1"/>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609600" y="5382228"/>
            <a:ext cx="10959301" cy="1121794"/>
          </a:xfrm>
          <a:prstGeom prst="rect">
            <a:avLst/>
          </a:prstGeom>
          <a:solidFill>
            <a:srgbClr val="0074AF"/>
          </a:solidFill>
          <a:ln w="28575">
            <a:solidFill>
              <a:srgbClr val="0074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The differences in proportion in A and B between the two genders is contributing to false effects. </a:t>
            </a:r>
            <a:br>
              <a:rPr lang="en-US" sz="2000" dirty="0"/>
            </a:br>
            <a:r>
              <a:rPr lang="en-US" sz="2000" dirty="0"/>
              <a:t>The simplest way to deal with this is to simply ensure that the gender proportion is the same in </a:t>
            </a:r>
            <a:br>
              <a:rPr lang="en-US" sz="2000" dirty="0"/>
            </a:br>
            <a:r>
              <a:rPr lang="en-US" sz="2000" dirty="0"/>
              <a:t>both A and B.</a:t>
            </a:r>
          </a:p>
        </p:txBody>
      </p:sp>
      <p:graphicFrame>
        <p:nvGraphicFramePr>
          <p:cNvPr id="15" name="Table 14"/>
          <p:cNvGraphicFramePr>
            <a:graphicFrameLocks noGrp="1"/>
          </p:cNvGraphicFramePr>
          <p:nvPr/>
        </p:nvGraphicFramePr>
        <p:xfrm>
          <a:off x="1257782" y="2161636"/>
          <a:ext cx="2383629" cy="134112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Overall</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60</a:t>
                      </a:r>
                      <a:endParaRPr lang="en-GB" sz="1600" dirty="0"/>
                    </a:p>
                  </a:txBody>
                  <a:tcPr>
                    <a:solidFill>
                      <a:schemeClr val="bg1"/>
                    </a:solidFill>
                  </a:tcPr>
                </a:tc>
                <a:tc>
                  <a:txBody>
                    <a:bodyPr/>
                    <a:lstStyle/>
                    <a:p>
                      <a:r>
                        <a:rPr lang="en-US" sz="1600" dirty="0"/>
                        <a:t>65</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100</a:t>
                      </a:r>
                      <a:endParaRPr lang="en-GB" sz="1600" dirty="0"/>
                    </a:p>
                  </a:txBody>
                  <a:tcPr>
                    <a:solidFill>
                      <a:schemeClr val="bg1"/>
                    </a:solidFill>
                  </a:tcPr>
                </a:tc>
                <a:tc>
                  <a:txBody>
                    <a:bodyPr/>
                    <a:lstStyle/>
                    <a:p>
                      <a:r>
                        <a:rPr lang="en-US" sz="1600" dirty="0"/>
                        <a:t>165</a:t>
                      </a:r>
                      <a:endParaRPr lang="en-GB" sz="1600" dirty="0"/>
                    </a:p>
                  </a:txBody>
                  <a:tcPr>
                    <a:solidFill>
                      <a:schemeClr val="bg1"/>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4904185" y="2161636"/>
          <a:ext cx="2383629" cy="134112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Women</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40</a:t>
                      </a:r>
                      <a:endParaRPr lang="en-GB" sz="1600" dirty="0"/>
                    </a:p>
                  </a:txBody>
                  <a:tcPr>
                    <a:solidFill>
                      <a:schemeClr val="bg1"/>
                    </a:solidFill>
                  </a:tcPr>
                </a:tc>
                <a:tc>
                  <a:txBody>
                    <a:bodyPr/>
                    <a:lstStyle/>
                    <a:p>
                      <a:r>
                        <a:rPr lang="en-US" sz="1600" dirty="0"/>
                        <a:t>15</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20</a:t>
                      </a:r>
                      <a:endParaRPr lang="en-GB" sz="1600" dirty="0"/>
                    </a:p>
                  </a:txBody>
                  <a:tcPr>
                    <a:solidFill>
                      <a:schemeClr val="bg1"/>
                    </a:solidFill>
                  </a:tcPr>
                </a:tc>
                <a:tc>
                  <a:txBody>
                    <a:bodyPr/>
                    <a:lstStyle/>
                    <a:p>
                      <a:r>
                        <a:rPr lang="en-US" sz="1600" dirty="0"/>
                        <a:t>5</a:t>
                      </a:r>
                      <a:endParaRPr lang="en-GB" sz="1600" dirty="0"/>
                    </a:p>
                  </a:txBody>
                  <a:tcPr>
                    <a:solidFill>
                      <a:schemeClr val="bg1"/>
                    </a:solidFill>
                  </a:tcPr>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nvGraphicFramePr>
        <p:xfrm>
          <a:off x="8006955" y="2168166"/>
          <a:ext cx="2383629" cy="1341120"/>
        </p:xfrm>
        <a:graphic>
          <a:graphicData uri="http://schemas.openxmlformats.org/drawingml/2006/table">
            <a:tbl>
              <a:tblPr firstRow="1" bandRow="1">
                <a:tableStyleId>{5940675A-B579-460E-94D1-54222C63F5DA}</a:tableStyleId>
              </a:tblPr>
              <a:tblGrid>
                <a:gridCol w="794543">
                  <a:extLst>
                    <a:ext uri="{9D8B030D-6E8A-4147-A177-3AD203B41FA5}">
                      <a16:colId xmlns:a16="http://schemas.microsoft.com/office/drawing/2014/main" val="20000"/>
                    </a:ext>
                  </a:extLst>
                </a:gridCol>
                <a:gridCol w="794543">
                  <a:extLst>
                    <a:ext uri="{9D8B030D-6E8A-4147-A177-3AD203B41FA5}">
                      <a16:colId xmlns:a16="http://schemas.microsoft.com/office/drawing/2014/main" val="20001"/>
                    </a:ext>
                  </a:extLst>
                </a:gridCol>
                <a:gridCol w="794543">
                  <a:extLst>
                    <a:ext uri="{9D8B030D-6E8A-4147-A177-3AD203B41FA5}">
                      <a16:colId xmlns:a16="http://schemas.microsoft.com/office/drawing/2014/main" val="20002"/>
                    </a:ext>
                  </a:extLst>
                </a:gridCol>
              </a:tblGrid>
              <a:tr h="331615">
                <a:tc gridSpan="3">
                  <a:txBody>
                    <a:bodyPr/>
                    <a:lstStyle/>
                    <a:p>
                      <a:r>
                        <a:rPr lang="en-US" sz="1600" b="1" dirty="0"/>
                        <a:t>Men</a:t>
                      </a:r>
                      <a:endParaRPr lang="en-GB" sz="1600" b="1" dirty="0"/>
                    </a:p>
                  </a:txBody>
                  <a:tcPr>
                    <a:solidFill>
                      <a:schemeClr val="bg1"/>
                    </a:solidFill>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31615">
                <a:tc>
                  <a:txBody>
                    <a:bodyPr/>
                    <a:lstStyle/>
                    <a:p>
                      <a:endParaRPr lang="en-GB" sz="1600" dirty="0"/>
                    </a:p>
                  </a:txBody>
                  <a:tcPr>
                    <a:solidFill>
                      <a:schemeClr val="bg1"/>
                    </a:solidFill>
                  </a:tcPr>
                </a:tc>
                <a:tc>
                  <a:txBody>
                    <a:bodyPr/>
                    <a:lstStyle/>
                    <a:p>
                      <a:r>
                        <a:rPr lang="en-US" sz="1600" dirty="0"/>
                        <a:t>A</a:t>
                      </a:r>
                      <a:endParaRPr lang="en-GB" sz="1600" dirty="0"/>
                    </a:p>
                  </a:txBody>
                  <a:tcPr>
                    <a:solidFill>
                      <a:schemeClr val="bg1"/>
                    </a:solidFill>
                  </a:tcPr>
                </a:tc>
                <a:tc>
                  <a:txBody>
                    <a:bodyPr/>
                    <a:lstStyle/>
                    <a:p>
                      <a:r>
                        <a:rPr lang="en-US" sz="1600" dirty="0"/>
                        <a:t>B</a:t>
                      </a:r>
                      <a:endParaRPr lang="en-GB" sz="1600" dirty="0"/>
                    </a:p>
                  </a:txBody>
                  <a:tcPr>
                    <a:solidFill>
                      <a:schemeClr val="bg1"/>
                    </a:solidFill>
                  </a:tcPr>
                </a:tc>
                <a:extLst>
                  <a:ext uri="{0D108BD9-81ED-4DB2-BD59-A6C34878D82A}">
                    <a16:rowId xmlns:a16="http://schemas.microsoft.com/office/drawing/2014/main" val="10001"/>
                  </a:ext>
                </a:extLst>
              </a:tr>
              <a:tr h="331615">
                <a:tc>
                  <a:txBody>
                    <a:bodyPr/>
                    <a:lstStyle/>
                    <a:p>
                      <a:r>
                        <a:rPr lang="en-US" sz="1600" dirty="0"/>
                        <a:t>Lived</a:t>
                      </a:r>
                      <a:endParaRPr lang="en-GB" sz="1600" dirty="0"/>
                    </a:p>
                  </a:txBody>
                  <a:tcPr>
                    <a:solidFill>
                      <a:schemeClr val="bg1"/>
                    </a:solidFill>
                  </a:tcPr>
                </a:tc>
                <a:tc>
                  <a:txBody>
                    <a:bodyPr/>
                    <a:lstStyle/>
                    <a:p>
                      <a:r>
                        <a:rPr lang="en-US" sz="1600" dirty="0"/>
                        <a:t>20</a:t>
                      </a:r>
                      <a:endParaRPr lang="en-GB" sz="1600" dirty="0"/>
                    </a:p>
                  </a:txBody>
                  <a:tcPr>
                    <a:solidFill>
                      <a:schemeClr val="bg1"/>
                    </a:solidFill>
                  </a:tcPr>
                </a:tc>
                <a:tc>
                  <a:txBody>
                    <a:bodyPr/>
                    <a:lstStyle/>
                    <a:p>
                      <a:r>
                        <a:rPr lang="en-US" sz="1600" dirty="0"/>
                        <a:t>50</a:t>
                      </a:r>
                      <a:endParaRPr lang="en-GB" sz="1600" dirty="0"/>
                    </a:p>
                  </a:txBody>
                  <a:tcPr>
                    <a:solidFill>
                      <a:schemeClr val="bg1"/>
                    </a:solidFill>
                  </a:tcPr>
                </a:tc>
                <a:extLst>
                  <a:ext uri="{0D108BD9-81ED-4DB2-BD59-A6C34878D82A}">
                    <a16:rowId xmlns:a16="http://schemas.microsoft.com/office/drawing/2014/main" val="10002"/>
                  </a:ext>
                </a:extLst>
              </a:tr>
              <a:tr h="331615">
                <a:tc>
                  <a:txBody>
                    <a:bodyPr/>
                    <a:lstStyle/>
                    <a:p>
                      <a:r>
                        <a:rPr lang="en-US" sz="1600" dirty="0"/>
                        <a:t>Died</a:t>
                      </a:r>
                      <a:endParaRPr lang="en-GB" sz="1600" dirty="0"/>
                    </a:p>
                  </a:txBody>
                  <a:tcPr>
                    <a:solidFill>
                      <a:schemeClr val="bg1"/>
                    </a:solidFill>
                  </a:tcPr>
                </a:tc>
                <a:tc>
                  <a:txBody>
                    <a:bodyPr/>
                    <a:lstStyle/>
                    <a:p>
                      <a:r>
                        <a:rPr lang="en-US" sz="1600" dirty="0"/>
                        <a:t>80</a:t>
                      </a:r>
                      <a:endParaRPr lang="en-GB" sz="1600" dirty="0"/>
                    </a:p>
                  </a:txBody>
                  <a:tcPr>
                    <a:solidFill>
                      <a:schemeClr val="bg1"/>
                    </a:solidFill>
                  </a:tcPr>
                </a:tc>
                <a:tc>
                  <a:txBody>
                    <a:bodyPr/>
                    <a:lstStyle/>
                    <a:p>
                      <a:r>
                        <a:rPr lang="en-US" sz="1600" dirty="0"/>
                        <a:t>160</a:t>
                      </a:r>
                      <a:endParaRPr lang="en-GB" sz="1600" dirty="0"/>
                    </a:p>
                  </a:txBody>
                  <a:tcPr>
                    <a:solidFill>
                      <a:schemeClr val="bg1"/>
                    </a:solidFill>
                  </a:tcPr>
                </a:tc>
                <a:extLst>
                  <a:ext uri="{0D108BD9-81ED-4DB2-BD59-A6C34878D82A}">
                    <a16:rowId xmlns:a16="http://schemas.microsoft.com/office/drawing/2014/main" val="10003"/>
                  </a:ext>
                </a:extLst>
              </a:tr>
            </a:tbl>
          </a:graphicData>
        </a:graphic>
      </p:graphicFrame>
      <p:sp>
        <p:nvSpPr>
          <p:cNvPr id="6" name="Title 5"/>
          <p:cNvSpPr>
            <a:spLocks noGrp="1"/>
          </p:cNvSpPr>
          <p:nvPr>
            <p:ph type="title"/>
          </p:nvPr>
        </p:nvSpPr>
        <p:spPr/>
        <p:txBody>
          <a:bodyPr>
            <a:normAutofit/>
          </a:bodyPr>
          <a:lstStyle/>
          <a:p>
            <a:r>
              <a:rPr lang="en-US" dirty="0"/>
              <a:t>A/B sample not </a:t>
            </a:r>
            <a:r>
              <a:rPr lang="en-US" dirty="0" err="1"/>
              <a:t>equalised</a:t>
            </a:r>
            <a:r>
              <a:rPr lang="en-US" dirty="0"/>
              <a:t> in other attributes, viz. sex</a:t>
            </a:r>
          </a:p>
        </p:txBody>
      </p:sp>
      <p:sp>
        <p:nvSpPr>
          <p:cNvPr id="3" name="Content Placeholder 2"/>
          <p:cNvSpPr>
            <a:spLocks noGrp="1"/>
          </p:cNvSpPr>
          <p:nvPr>
            <p:ph sz="half" idx="4294967295"/>
          </p:nvPr>
        </p:nvSpPr>
        <p:spPr>
          <a:xfrm>
            <a:off x="4904185" y="3770454"/>
            <a:ext cx="2619359" cy="1296720"/>
          </a:xfrm>
        </p:spPr>
        <p:txBody>
          <a:bodyPr/>
          <a:lstStyle/>
          <a:p>
            <a:pPr marL="0" indent="0">
              <a:buNone/>
            </a:pPr>
            <a:r>
              <a:rPr lang="en-US" sz="2400" dirty="0"/>
              <a:t>Taking A</a:t>
            </a:r>
          </a:p>
          <a:p>
            <a:r>
              <a:rPr lang="en-US" sz="2000" dirty="0"/>
              <a:t>Men = 100 (63%)</a:t>
            </a:r>
          </a:p>
          <a:p>
            <a:r>
              <a:rPr lang="en-US" sz="2000" dirty="0"/>
              <a:t>Women = 60 (37%)</a:t>
            </a:r>
          </a:p>
        </p:txBody>
      </p:sp>
      <p:sp>
        <p:nvSpPr>
          <p:cNvPr id="19" name="Content Placeholder 2"/>
          <p:cNvSpPr txBox="1">
            <a:spLocks/>
          </p:cNvSpPr>
          <p:nvPr/>
        </p:nvSpPr>
        <p:spPr>
          <a:xfrm>
            <a:off x="8006955" y="3770452"/>
            <a:ext cx="2618604" cy="12967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Taking B</a:t>
            </a:r>
          </a:p>
          <a:p>
            <a:r>
              <a:rPr lang="en-US" sz="2000" dirty="0"/>
              <a:t>Men = 210 (91%)</a:t>
            </a:r>
          </a:p>
          <a:p>
            <a:r>
              <a:rPr lang="en-US" sz="2000" dirty="0"/>
              <a:t>Women = 20 (9%)</a:t>
            </a:r>
          </a:p>
        </p:txBody>
      </p:sp>
    </p:spTree>
    <p:extLst>
      <p:ext uri="{BB962C8B-B14F-4D97-AF65-F5344CB8AC3E}">
        <p14:creationId xmlns:p14="http://schemas.microsoft.com/office/powerpoint/2010/main" val="2836935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73E95844-1203-6F45-8427-5C2851B569CD}"/>
              </a:ext>
            </a:extLst>
          </p:cNvPr>
          <p:cNvSpPr txBox="1">
            <a:spLocks/>
          </p:cNvSpPr>
          <p:nvPr/>
        </p:nvSpPr>
        <p:spPr>
          <a:xfrm>
            <a:off x="985132" y="2668061"/>
            <a:ext cx="11351773"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Wrong Null Distribution – </a:t>
            </a:r>
            <a:br>
              <a:rPr lang="en-US" sz="4000" b="1" dirty="0"/>
            </a:br>
            <a:r>
              <a:rPr lang="en-US" sz="4000" b="1" dirty="0"/>
              <a:t>The Anna Karenina Principle</a:t>
            </a:r>
            <a:br>
              <a:rPr lang="en-US" sz="4000" dirty="0"/>
            </a:br>
            <a:r>
              <a:rPr lang="en-SG" sz="2800" dirty="0"/>
              <a:t>IH7001 Introduction to Medical Research</a:t>
            </a:r>
            <a:br>
              <a:rPr lang="en-US" sz="2800" dirty="0"/>
            </a:br>
            <a:br>
              <a:rPr lang="en-US" sz="2800" dirty="0"/>
            </a:br>
            <a:r>
              <a:rPr lang="en-US" sz="2800" dirty="0"/>
              <a:t>Dr Wilson Goh</a:t>
            </a:r>
            <a:br>
              <a:rPr lang="en-US" sz="2800" dirty="0"/>
            </a:br>
            <a:r>
              <a:rPr lang="en-US" sz="2800" dirty="0"/>
              <a:t>School of Biological Sciences</a:t>
            </a:r>
          </a:p>
        </p:txBody>
      </p:sp>
      <p:pic>
        <p:nvPicPr>
          <p:cNvPr id="5" name="Picture 4">
            <a:extLst>
              <a:ext uri="{FF2B5EF4-FFF2-40B4-BE49-F238E27FC236}">
                <a16:creationId xmlns:a16="http://schemas.microsoft.com/office/drawing/2014/main" id="{B30469D2-4838-4B46-9CF7-9040BAC5EB5B}"/>
              </a:ext>
            </a:extLst>
          </p:cNvPr>
          <p:cNvPicPr>
            <a:picLocks noChangeAspect="1"/>
          </p:cNvPicPr>
          <p:nvPr/>
        </p:nvPicPr>
        <p:blipFill>
          <a:blip r:embed="rId2"/>
          <a:stretch>
            <a:fillRect/>
          </a:stretch>
        </p:blipFill>
        <p:spPr>
          <a:xfrm>
            <a:off x="985132" y="1154144"/>
            <a:ext cx="2670331" cy="955978"/>
          </a:xfrm>
          <a:prstGeom prst="rect">
            <a:avLst/>
          </a:prstGeom>
        </p:spPr>
      </p:pic>
    </p:spTree>
    <p:extLst>
      <p:ext uri="{BB962C8B-B14F-4D97-AF65-F5344CB8AC3E}">
        <p14:creationId xmlns:p14="http://schemas.microsoft.com/office/powerpoint/2010/main" val="279899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09600" y="1509824"/>
            <a:ext cx="6371176" cy="4648580"/>
          </a:xfrm>
          <a:prstGeom prst="rect">
            <a:avLst/>
          </a:prstGeom>
          <a:solidFill>
            <a:schemeClr val="bg1"/>
          </a:solidFill>
          <a:ln w="28575">
            <a:solidFill>
              <a:srgbClr val="0074AF"/>
            </a:solidFill>
          </a:ln>
        </p:spPr>
        <p:txBody>
          <a:bodyPr wrap="square" rtlCol="0" anchor="ctr">
            <a:noAutofit/>
          </a:bodyPr>
          <a:lstStyle/>
          <a:p>
            <a:r>
              <a:rPr lang="en-US" sz="2400" dirty="0"/>
              <a:t>In statistical hypothesis testing, the </a:t>
            </a:r>
            <a:r>
              <a:rPr lang="en-US" sz="2400" b="1" dirty="0"/>
              <a:t>null distribution</a:t>
            </a:r>
            <a:r>
              <a:rPr lang="en-US" sz="2400" dirty="0"/>
              <a:t> is the probability </a:t>
            </a:r>
            <a:r>
              <a:rPr lang="en-US" sz="2400" b="1" dirty="0"/>
              <a:t>distribution</a:t>
            </a:r>
            <a:r>
              <a:rPr lang="en-US" sz="2400" dirty="0"/>
              <a:t> of the test statistic when the </a:t>
            </a:r>
            <a:r>
              <a:rPr lang="en-US" sz="2400" b="1" dirty="0"/>
              <a:t>null</a:t>
            </a:r>
            <a:r>
              <a:rPr lang="en-US" sz="2400" dirty="0"/>
              <a:t> hypothesis is true. For example, in an F-test, the </a:t>
            </a:r>
            <a:r>
              <a:rPr lang="en-US" sz="2400" b="1" dirty="0"/>
              <a:t>null distribution</a:t>
            </a:r>
            <a:r>
              <a:rPr lang="en-US" sz="2400" dirty="0"/>
              <a:t> is an F-</a:t>
            </a:r>
            <a:r>
              <a:rPr lang="en-US" sz="2400" b="1" dirty="0"/>
              <a:t>distribution</a:t>
            </a:r>
            <a:r>
              <a:rPr lang="en-US" sz="2400" dirty="0"/>
              <a:t>.</a:t>
            </a:r>
            <a:endParaRPr lang="en-GB" sz="2400" dirty="0"/>
          </a:p>
        </p:txBody>
      </p:sp>
      <p:pic>
        <p:nvPicPr>
          <p:cNvPr id="8" name="Picture 7" descr="F:\vivek sharma\Vivek Sharma\kamna\NTU_\7-06-2018\Source\8 and 9a The art of statistics-Anna Karenina\Images\Slide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776" y="1509824"/>
            <a:ext cx="4601624" cy="4648580"/>
          </a:xfrm>
          <a:prstGeom prst="rect">
            <a:avLst/>
          </a:prstGeom>
          <a:solidFill>
            <a:schemeClr val="bg1"/>
          </a:solidFill>
          <a:ln w="88900" cap="sq" cmpd="thickThin">
            <a:solidFill>
              <a:srgbClr val="0074AF"/>
            </a:solidFill>
            <a:prstDash val="solid"/>
            <a:miter lim="800000"/>
          </a:ln>
          <a:effectLst>
            <a:innerShdw blurRad="76200">
              <a:srgbClr val="000000"/>
            </a:innerShdw>
          </a:effectLst>
        </p:spPr>
      </p:pic>
      <p:sp>
        <p:nvSpPr>
          <p:cNvPr id="2" name="Title 1"/>
          <p:cNvSpPr>
            <a:spLocks noGrp="1"/>
          </p:cNvSpPr>
          <p:nvPr>
            <p:ph type="title"/>
          </p:nvPr>
        </p:nvSpPr>
        <p:spPr/>
        <p:txBody>
          <a:bodyPr/>
          <a:lstStyle/>
          <a:p>
            <a:r>
              <a:rPr lang="en-US" dirty="0"/>
              <a:t>Null Distribution</a:t>
            </a:r>
            <a:endParaRPr lang="en-GB" dirty="0"/>
          </a:p>
        </p:txBody>
      </p:sp>
      <p:sp>
        <p:nvSpPr>
          <p:cNvPr id="9" name="TextBox 5"/>
          <p:cNvSpPr txBox="1"/>
          <p:nvPr/>
        </p:nvSpPr>
        <p:spPr>
          <a:xfrm rot="16200000">
            <a:off x="6771399" y="3255577"/>
            <a:ext cx="99131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Density</a:t>
            </a:r>
            <a:endParaRPr lang="en-IN" sz="1400" dirty="0"/>
          </a:p>
        </p:txBody>
      </p:sp>
      <p:sp>
        <p:nvSpPr>
          <p:cNvPr id="10" name="TextBox 6"/>
          <p:cNvSpPr txBox="1"/>
          <p:nvPr/>
        </p:nvSpPr>
        <p:spPr>
          <a:xfrm>
            <a:off x="8366920" y="2360375"/>
            <a:ext cx="147842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Null Distribution</a:t>
            </a:r>
            <a:endParaRPr lang="en-IN" sz="1200" dirty="0"/>
          </a:p>
        </p:txBody>
      </p:sp>
      <p:sp>
        <p:nvSpPr>
          <p:cNvPr id="11" name="TextBox 7"/>
          <p:cNvSpPr txBox="1"/>
          <p:nvPr/>
        </p:nvSpPr>
        <p:spPr>
          <a:xfrm>
            <a:off x="8366920" y="2522809"/>
            <a:ext cx="19478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Alternative Distribution</a:t>
            </a:r>
            <a:endParaRPr lang="en-IN" sz="1200" dirty="0"/>
          </a:p>
        </p:txBody>
      </p:sp>
      <p:sp>
        <p:nvSpPr>
          <p:cNvPr id="12" name="TextBox 8"/>
          <p:cNvSpPr txBox="1"/>
          <p:nvPr/>
        </p:nvSpPr>
        <p:spPr>
          <a:xfrm>
            <a:off x="7683256" y="5722693"/>
            <a:ext cx="352086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Null and Alternative Distribution</a:t>
            </a:r>
            <a:endParaRPr lang="en-IN" dirty="0"/>
          </a:p>
        </p:txBody>
      </p:sp>
      <p:sp>
        <p:nvSpPr>
          <p:cNvPr id="13" name="TextBox 10"/>
          <p:cNvSpPr txBox="1"/>
          <p:nvPr/>
        </p:nvSpPr>
        <p:spPr>
          <a:xfrm rot="16200000">
            <a:off x="7315330" y="4512972"/>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0.0</a:t>
            </a:r>
            <a:endParaRPr lang="en-IN" sz="1200" dirty="0"/>
          </a:p>
        </p:txBody>
      </p:sp>
      <p:sp>
        <p:nvSpPr>
          <p:cNvPr id="14" name="TextBox 11"/>
          <p:cNvSpPr txBox="1"/>
          <p:nvPr/>
        </p:nvSpPr>
        <p:spPr>
          <a:xfrm rot="16200000">
            <a:off x="7315330" y="4051491"/>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0.1</a:t>
            </a:r>
            <a:endParaRPr lang="en-IN" sz="1200" dirty="0"/>
          </a:p>
        </p:txBody>
      </p:sp>
      <p:sp>
        <p:nvSpPr>
          <p:cNvPr id="15" name="TextBox 12"/>
          <p:cNvSpPr txBox="1"/>
          <p:nvPr/>
        </p:nvSpPr>
        <p:spPr>
          <a:xfrm rot="16200000">
            <a:off x="7320547" y="3590185"/>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0.2</a:t>
            </a:r>
            <a:endParaRPr lang="en-IN" sz="1200" dirty="0"/>
          </a:p>
        </p:txBody>
      </p:sp>
      <p:sp>
        <p:nvSpPr>
          <p:cNvPr id="16" name="TextBox 13"/>
          <p:cNvSpPr txBox="1"/>
          <p:nvPr/>
        </p:nvSpPr>
        <p:spPr>
          <a:xfrm rot="16200000">
            <a:off x="7320548" y="3120160"/>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0.3</a:t>
            </a:r>
            <a:endParaRPr lang="en-IN" sz="1200" dirty="0"/>
          </a:p>
        </p:txBody>
      </p:sp>
      <p:sp>
        <p:nvSpPr>
          <p:cNvPr id="17" name="TextBox 14"/>
          <p:cNvSpPr txBox="1"/>
          <p:nvPr/>
        </p:nvSpPr>
        <p:spPr>
          <a:xfrm rot="16200000">
            <a:off x="7315330" y="2675622"/>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0.4</a:t>
            </a:r>
            <a:endParaRPr lang="en-IN" sz="1200" dirty="0"/>
          </a:p>
        </p:txBody>
      </p:sp>
      <p:sp>
        <p:nvSpPr>
          <p:cNvPr id="18" name="TextBox 15"/>
          <p:cNvSpPr txBox="1"/>
          <p:nvPr/>
        </p:nvSpPr>
        <p:spPr>
          <a:xfrm rot="16200000">
            <a:off x="7315330" y="2205604"/>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0.5</a:t>
            </a:r>
            <a:endParaRPr lang="en-IN" sz="1200" dirty="0"/>
          </a:p>
        </p:txBody>
      </p:sp>
      <p:sp>
        <p:nvSpPr>
          <p:cNvPr id="19" name="TextBox 16"/>
          <p:cNvSpPr txBox="1"/>
          <p:nvPr/>
        </p:nvSpPr>
        <p:spPr>
          <a:xfrm>
            <a:off x="7708435" y="4851861"/>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-6</a:t>
            </a:r>
            <a:endParaRPr lang="en-IN" sz="1200" dirty="0"/>
          </a:p>
        </p:txBody>
      </p:sp>
      <p:sp>
        <p:nvSpPr>
          <p:cNvPr id="20" name="TextBox 19"/>
          <p:cNvSpPr txBox="1"/>
          <p:nvPr/>
        </p:nvSpPr>
        <p:spPr>
          <a:xfrm>
            <a:off x="8221194" y="4851860"/>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-4</a:t>
            </a:r>
            <a:endParaRPr lang="en-IN" sz="1200" dirty="0"/>
          </a:p>
        </p:txBody>
      </p:sp>
      <p:sp>
        <p:nvSpPr>
          <p:cNvPr id="21" name="TextBox 20"/>
          <p:cNvSpPr txBox="1"/>
          <p:nvPr/>
        </p:nvSpPr>
        <p:spPr>
          <a:xfrm>
            <a:off x="8742944" y="4851859"/>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-2</a:t>
            </a:r>
            <a:endParaRPr lang="en-IN" sz="1200" dirty="0"/>
          </a:p>
        </p:txBody>
      </p:sp>
      <p:sp>
        <p:nvSpPr>
          <p:cNvPr id="22" name="TextBox 21"/>
          <p:cNvSpPr txBox="1"/>
          <p:nvPr/>
        </p:nvSpPr>
        <p:spPr>
          <a:xfrm>
            <a:off x="9321526" y="4851859"/>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0</a:t>
            </a:r>
            <a:endParaRPr lang="en-IN" sz="1200" dirty="0"/>
          </a:p>
        </p:txBody>
      </p:sp>
      <p:sp>
        <p:nvSpPr>
          <p:cNvPr id="23" name="TextBox 22"/>
          <p:cNvSpPr txBox="1"/>
          <p:nvPr/>
        </p:nvSpPr>
        <p:spPr>
          <a:xfrm>
            <a:off x="9842550" y="4851859"/>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2</a:t>
            </a:r>
            <a:endParaRPr lang="en-IN" sz="1200" dirty="0"/>
          </a:p>
        </p:txBody>
      </p:sp>
      <p:sp>
        <p:nvSpPr>
          <p:cNvPr id="24" name="TextBox 23"/>
          <p:cNvSpPr txBox="1"/>
          <p:nvPr/>
        </p:nvSpPr>
        <p:spPr>
          <a:xfrm>
            <a:off x="10355308" y="4851859"/>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4</a:t>
            </a:r>
            <a:endParaRPr lang="en-IN" sz="1200" dirty="0"/>
          </a:p>
        </p:txBody>
      </p:sp>
      <p:sp>
        <p:nvSpPr>
          <p:cNvPr id="25" name="TextBox 24"/>
          <p:cNvSpPr txBox="1"/>
          <p:nvPr/>
        </p:nvSpPr>
        <p:spPr>
          <a:xfrm>
            <a:off x="10876612" y="4851859"/>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6</a:t>
            </a:r>
            <a:endParaRPr lang="en-IN" sz="1200" dirty="0"/>
          </a:p>
        </p:txBody>
      </p:sp>
      <p:sp>
        <p:nvSpPr>
          <p:cNvPr id="26" name="TextBox 25"/>
          <p:cNvSpPr txBox="1"/>
          <p:nvPr/>
        </p:nvSpPr>
        <p:spPr>
          <a:xfrm>
            <a:off x="9321526" y="5165850"/>
            <a:ext cx="45573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X</a:t>
            </a:r>
            <a:endParaRPr lang="en-IN" sz="1200" dirty="0"/>
          </a:p>
        </p:txBody>
      </p:sp>
    </p:spTree>
    <p:extLst>
      <p:ext uri="{BB962C8B-B14F-4D97-AF65-F5344CB8AC3E}">
        <p14:creationId xmlns:p14="http://schemas.microsoft.com/office/powerpoint/2010/main" val="4138798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136"/>
          <p:cNvSpPr txBox="1"/>
          <p:nvPr/>
        </p:nvSpPr>
        <p:spPr>
          <a:xfrm>
            <a:off x="609600" y="1509824"/>
            <a:ext cx="10972800" cy="4648580"/>
          </a:xfrm>
          <a:prstGeom prst="rect">
            <a:avLst/>
          </a:prstGeom>
          <a:solidFill>
            <a:schemeClr val="bg1"/>
          </a:solidFill>
          <a:ln w="28575">
            <a:solidFill>
              <a:srgbClr val="0074AF"/>
            </a:solidFill>
          </a:ln>
        </p:spPr>
        <p:txBody>
          <a:bodyPr wrap="square" rtlCol="0" anchor="ctr">
            <a:noAutofit/>
          </a:bodyPr>
          <a:lstStyle/>
          <a:p>
            <a:endParaRPr lang="en-GB" sz="2000" dirty="0"/>
          </a:p>
        </p:txBody>
      </p:sp>
      <p:sp>
        <p:nvSpPr>
          <p:cNvPr id="2" name="Title 1"/>
          <p:cNvSpPr>
            <a:spLocks noGrp="1"/>
          </p:cNvSpPr>
          <p:nvPr>
            <p:ph type="title"/>
          </p:nvPr>
        </p:nvSpPr>
        <p:spPr/>
        <p:txBody>
          <a:bodyPr>
            <a:normAutofit/>
          </a:bodyPr>
          <a:lstStyle/>
          <a:p>
            <a:r>
              <a:rPr lang="en-US" dirty="0"/>
              <a:t>Appropriateness of the Null Distribution is Important</a:t>
            </a:r>
          </a:p>
        </p:txBody>
      </p:sp>
      <p:pic>
        <p:nvPicPr>
          <p:cNvPr id="75" name="Picture 74" descr="F:\vivek sharma\Vivek Sharma\kamna\NTU_\7-06-2018\Source\8 and 9a The art of statistics-Anna Karenina\Images\Slide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305" y="2400348"/>
            <a:ext cx="4387317" cy="2961147"/>
          </a:xfrm>
          <a:prstGeom prst="rect">
            <a:avLst/>
          </a:prstGeom>
          <a:noFill/>
          <a:extLst>
            <a:ext uri="{909E8E84-426E-40dd-AFC4-6F175D3DCCD1}">
              <a14:hiddenFill xmlns:a14="http://schemas.microsoft.com/office/drawing/2010/main" xmlns="">
                <a:solidFill>
                  <a:srgbClr val="FFFFFF"/>
                </a:solidFill>
              </a14:hiddenFill>
            </a:ext>
          </a:extLst>
        </p:spPr>
      </p:pic>
      <p:sp>
        <p:nvSpPr>
          <p:cNvPr id="76" name="TextBox 3"/>
          <p:cNvSpPr txBox="1"/>
          <p:nvPr/>
        </p:nvSpPr>
        <p:spPr>
          <a:xfrm>
            <a:off x="2187023"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1.89</a:t>
            </a:r>
          </a:p>
          <a:p>
            <a:r>
              <a:rPr lang="en-US" sz="1000" dirty="0"/>
              <a:t>1.64</a:t>
            </a:r>
          </a:p>
          <a:p>
            <a:endParaRPr lang="en-US" sz="1000" dirty="0"/>
          </a:p>
          <a:p>
            <a:r>
              <a:rPr lang="en-US" sz="1000" dirty="0"/>
              <a:t>1.37</a:t>
            </a:r>
          </a:p>
          <a:p>
            <a:endParaRPr lang="en-US" sz="1000" dirty="0"/>
          </a:p>
          <a:p>
            <a:r>
              <a:rPr lang="en-US" sz="1000" dirty="0"/>
              <a:t>1.33</a:t>
            </a:r>
          </a:p>
          <a:p>
            <a:endParaRPr lang="en-US" sz="1000" dirty="0"/>
          </a:p>
          <a:p>
            <a:r>
              <a:rPr lang="en-US" sz="1000" dirty="0"/>
              <a:t>1.31</a:t>
            </a:r>
          </a:p>
          <a:p>
            <a:endParaRPr lang="en-US" sz="1000" dirty="0"/>
          </a:p>
          <a:p>
            <a:r>
              <a:rPr lang="en-US" sz="1000" dirty="0"/>
              <a:t>1.29</a:t>
            </a:r>
          </a:p>
          <a:p>
            <a:endParaRPr lang="en-US" sz="1000" dirty="0"/>
          </a:p>
          <a:p>
            <a:r>
              <a:rPr lang="en-US" sz="1000" dirty="0"/>
              <a:t>1.28</a:t>
            </a:r>
            <a:endParaRPr lang="en-IN" sz="1000" dirty="0"/>
          </a:p>
        </p:txBody>
      </p:sp>
      <p:sp>
        <p:nvSpPr>
          <p:cNvPr id="77" name="TextBox 10"/>
          <p:cNvSpPr txBox="1"/>
          <p:nvPr/>
        </p:nvSpPr>
        <p:spPr>
          <a:xfrm>
            <a:off x="2822773"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2.92</a:t>
            </a:r>
          </a:p>
          <a:p>
            <a:r>
              <a:rPr lang="en-US" sz="1000" dirty="0"/>
              <a:t>2.35</a:t>
            </a:r>
          </a:p>
          <a:p>
            <a:endParaRPr lang="en-US" sz="1000" dirty="0"/>
          </a:p>
          <a:p>
            <a:r>
              <a:rPr lang="en-US" sz="1000" dirty="0"/>
              <a:t>1.81</a:t>
            </a:r>
          </a:p>
          <a:p>
            <a:endParaRPr lang="en-US" sz="1000" dirty="0"/>
          </a:p>
          <a:p>
            <a:r>
              <a:rPr lang="en-US" sz="1000" dirty="0"/>
              <a:t>1.72</a:t>
            </a:r>
          </a:p>
          <a:p>
            <a:endParaRPr lang="en-US" sz="1000" dirty="0"/>
          </a:p>
          <a:p>
            <a:r>
              <a:rPr lang="en-US" sz="1000" dirty="0"/>
              <a:t>1.7</a:t>
            </a:r>
          </a:p>
          <a:p>
            <a:endParaRPr lang="en-US" sz="1000" dirty="0"/>
          </a:p>
          <a:p>
            <a:r>
              <a:rPr lang="en-US" sz="1000" dirty="0"/>
              <a:t>1.66</a:t>
            </a:r>
          </a:p>
          <a:p>
            <a:endParaRPr lang="en-US" sz="1000" dirty="0"/>
          </a:p>
          <a:p>
            <a:r>
              <a:rPr lang="en-US" sz="1000" dirty="0"/>
              <a:t>1.65</a:t>
            </a:r>
            <a:endParaRPr lang="en-IN" sz="1000" dirty="0"/>
          </a:p>
        </p:txBody>
      </p:sp>
      <p:sp>
        <p:nvSpPr>
          <p:cNvPr id="78" name="TextBox 14"/>
          <p:cNvSpPr txBox="1"/>
          <p:nvPr/>
        </p:nvSpPr>
        <p:spPr>
          <a:xfrm>
            <a:off x="3449817"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4.3</a:t>
            </a:r>
          </a:p>
          <a:p>
            <a:r>
              <a:rPr lang="en-US" sz="1000" dirty="0"/>
              <a:t>3.18</a:t>
            </a:r>
          </a:p>
          <a:p>
            <a:endParaRPr lang="en-US" sz="1000" dirty="0"/>
          </a:p>
          <a:p>
            <a:r>
              <a:rPr lang="en-US" sz="1000" dirty="0"/>
              <a:t>2.23</a:t>
            </a:r>
          </a:p>
          <a:p>
            <a:endParaRPr lang="en-US" sz="1000" dirty="0"/>
          </a:p>
          <a:p>
            <a:r>
              <a:rPr lang="en-US" sz="1000" dirty="0"/>
              <a:t>2.09</a:t>
            </a:r>
          </a:p>
          <a:p>
            <a:endParaRPr lang="en-US" sz="1000" dirty="0"/>
          </a:p>
          <a:p>
            <a:r>
              <a:rPr lang="en-US" sz="1000" dirty="0"/>
              <a:t>2.04</a:t>
            </a:r>
          </a:p>
          <a:p>
            <a:endParaRPr lang="en-US" sz="1000" dirty="0"/>
          </a:p>
          <a:p>
            <a:r>
              <a:rPr lang="en-US" sz="1000" dirty="0"/>
              <a:t>1.98</a:t>
            </a:r>
          </a:p>
          <a:p>
            <a:endParaRPr lang="en-US" sz="1000" dirty="0"/>
          </a:p>
          <a:p>
            <a:r>
              <a:rPr lang="en-US" sz="1000" dirty="0"/>
              <a:t>1.97</a:t>
            </a:r>
            <a:endParaRPr lang="en-IN" sz="1000" dirty="0"/>
          </a:p>
        </p:txBody>
      </p:sp>
      <p:sp>
        <p:nvSpPr>
          <p:cNvPr id="79" name="TextBox 15"/>
          <p:cNvSpPr txBox="1"/>
          <p:nvPr/>
        </p:nvSpPr>
        <p:spPr>
          <a:xfrm>
            <a:off x="4076861"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6.96</a:t>
            </a:r>
          </a:p>
          <a:p>
            <a:r>
              <a:rPr lang="en-US" sz="1000" dirty="0"/>
              <a:t>4.54</a:t>
            </a:r>
          </a:p>
          <a:p>
            <a:endParaRPr lang="en-US" sz="1000" dirty="0"/>
          </a:p>
          <a:p>
            <a:r>
              <a:rPr lang="en-US" sz="1000" dirty="0"/>
              <a:t>2.76</a:t>
            </a:r>
          </a:p>
          <a:p>
            <a:endParaRPr lang="en-US" sz="1000" dirty="0"/>
          </a:p>
          <a:p>
            <a:r>
              <a:rPr lang="en-US" sz="1000" dirty="0"/>
              <a:t>2.53</a:t>
            </a:r>
          </a:p>
          <a:p>
            <a:endParaRPr lang="en-US" sz="1000" dirty="0"/>
          </a:p>
          <a:p>
            <a:r>
              <a:rPr lang="en-US" sz="1000" dirty="0"/>
              <a:t>2.46</a:t>
            </a:r>
          </a:p>
          <a:p>
            <a:endParaRPr lang="en-US" sz="1000" dirty="0"/>
          </a:p>
          <a:p>
            <a:r>
              <a:rPr lang="en-US" sz="1000" dirty="0"/>
              <a:t>2.36</a:t>
            </a:r>
          </a:p>
          <a:p>
            <a:endParaRPr lang="en-US" sz="1000" dirty="0"/>
          </a:p>
          <a:p>
            <a:r>
              <a:rPr lang="en-US" sz="1000" dirty="0"/>
              <a:t>2.34</a:t>
            </a:r>
            <a:endParaRPr lang="en-IN" sz="1000" dirty="0"/>
          </a:p>
        </p:txBody>
      </p:sp>
      <p:sp>
        <p:nvSpPr>
          <p:cNvPr id="80" name="TextBox 16"/>
          <p:cNvSpPr txBox="1"/>
          <p:nvPr/>
        </p:nvSpPr>
        <p:spPr>
          <a:xfrm>
            <a:off x="4616816"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9.92</a:t>
            </a:r>
          </a:p>
          <a:p>
            <a:r>
              <a:rPr lang="en-US" sz="1000" dirty="0"/>
              <a:t>5.84</a:t>
            </a:r>
          </a:p>
          <a:p>
            <a:endParaRPr lang="en-US" sz="1000" dirty="0"/>
          </a:p>
          <a:p>
            <a:r>
              <a:rPr lang="en-US" sz="1000" dirty="0"/>
              <a:t>3.17</a:t>
            </a:r>
          </a:p>
          <a:p>
            <a:endParaRPr lang="en-US" sz="1000" dirty="0"/>
          </a:p>
          <a:p>
            <a:r>
              <a:rPr lang="en-US" sz="1000" dirty="0"/>
              <a:t>2.85</a:t>
            </a:r>
          </a:p>
          <a:p>
            <a:endParaRPr lang="en-US" sz="1000" dirty="0"/>
          </a:p>
          <a:p>
            <a:r>
              <a:rPr lang="en-US" sz="1000" dirty="0"/>
              <a:t>2.75</a:t>
            </a:r>
          </a:p>
          <a:p>
            <a:endParaRPr lang="en-US" sz="1000" dirty="0"/>
          </a:p>
          <a:p>
            <a:r>
              <a:rPr lang="en-US" sz="1000" dirty="0"/>
              <a:t>2.63</a:t>
            </a:r>
          </a:p>
          <a:p>
            <a:endParaRPr lang="en-US" sz="1000" dirty="0"/>
          </a:p>
          <a:p>
            <a:r>
              <a:rPr lang="en-US" sz="1000" dirty="0"/>
              <a:t>2.59</a:t>
            </a:r>
            <a:endParaRPr lang="en-IN" sz="1000" dirty="0"/>
          </a:p>
        </p:txBody>
      </p:sp>
      <p:sp>
        <p:nvSpPr>
          <p:cNvPr id="81" name="TextBox 17"/>
          <p:cNvSpPr txBox="1"/>
          <p:nvPr/>
        </p:nvSpPr>
        <p:spPr>
          <a:xfrm>
            <a:off x="1577396" y="2696732"/>
            <a:ext cx="543868"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2</a:t>
            </a:r>
          </a:p>
          <a:p>
            <a:r>
              <a:rPr lang="en-US" sz="1000" dirty="0"/>
              <a:t>3</a:t>
            </a:r>
          </a:p>
          <a:p>
            <a:endParaRPr lang="en-US" sz="1000" dirty="0"/>
          </a:p>
          <a:p>
            <a:r>
              <a:rPr lang="en-US" sz="1000" dirty="0"/>
              <a:t>10</a:t>
            </a:r>
          </a:p>
          <a:p>
            <a:endParaRPr lang="en-US" sz="1000" dirty="0"/>
          </a:p>
          <a:p>
            <a:r>
              <a:rPr lang="en-US" sz="1000" dirty="0"/>
              <a:t>20</a:t>
            </a:r>
          </a:p>
          <a:p>
            <a:endParaRPr lang="en-US" sz="1000" dirty="0"/>
          </a:p>
          <a:p>
            <a:r>
              <a:rPr lang="en-US" sz="1000" dirty="0"/>
              <a:t>30</a:t>
            </a:r>
          </a:p>
          <a:p>
            <a:endParaRPr lang="en-US" sz="1000" dirty="0"/>
          </a:p>
          <a:p>
            <a:r>
              <a:rPr lang="en-US" sz="1000" dirty="0"/>
              <a:t>100</a:t>
            </a:r>
          </a:p>
          <a:p>
            <a:endParaRPr lang="en-US" sz="1000" dirty="0"/>
          </a:p>
          <a:p>
            <a:r>
              <a:rPr lang="en-US" sz="1000" dirty="0"/>
              <a:t>400</a:t>
            </a:r>
          </a:p>
        </p:txBody>
      </p:sp>
      <p:sp>
        <p:nvSpPr>
          <p:cNvPr id="82" name="TextBox 18"/>
          <p:cNvSpPr txBox="1"/>
          <p:nvPr/>
        </p:nvSpPr>
        <p:spPr>
          <a:xfrm>
            <a:off x="2187023" y="2383834"/>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t>t</a:t>
            </a:r>
            <a:r>
              <a:rPr lang="en-US" sz="1200" b="1" baseline="-25000" dirty="0"/>
              <a:t>0.1</a:t>
            </a:r>
            <a:endParaRPr lang="en-IN" sz="1200" b="1" baseline="-25000" dirty="0"/>
          </a:p>
        </p:txBody>
      </p:sp>
      <p:sp>
        <p:nvSpPr>
          <p:cNvPr id="83" name="TextBox 19"/>
          <p:cNvSpPr txBox="1"/>
          <p:nvPr/>
        </p:nvSpPr>
        <p:spPr>
          <a:xfrm>
            <a:off x="2818828" y="2383834"/>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t>t</a:t>
            </a:r>
            <a:r>
              <a:rPr lang="en-US" sz="1200" b="1" baseline="-25000" dirty="0"/>
              <a:t>0.05</a:t>
            </a:r>
            <a:endParaRPr lang="en-IN" sz="1200" b="1" baseline="-25000" dirty="0"/>
          </a:p>
        </p:txBody>
      </p:sp>
      <p:sp>
        <p:nvSpPr>
          <p:cNvPr id="84" name="TextBox 20"/>
          <p:cNvSpPr txBox="1"/>
          <p:nvPr/>
        </p:nvSpPr>
        <p:spPr>
          <a:xfrm>
            <a:off x="3437198" y="2383834"/>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t>t</a:t>
            </a:r>
            <a:r>
              <a:rPr lang="en-US" sz="1200" b="1" baseline="-25000" dirty="0"/>
              <a:t>0.025</a:t>
            </a:r>
            <a:endParaRPr lang="en-IN" sz="1200" b="1" baseline="-25000" dirty="0"/>
          </a:p>
        </p:txBody>
      </p:sp>
      <p:sp>
        <p:nvSpPr>
          <p:cNvPr id="85" name="TextBox 21"/>
          <p:cNvSpPr txBox="1"/>
          <p:nvPr/>
        </p:nvSpPr>
        <p:spPr>
          <a:xfrm>
            <a:off x="4055533" y="2383834"/>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t>t</a:t>
            </a:r>
            <a:r>
              <a:rPr lang="en-US" sz="1200" b="1" baseline="-25000" dirty="0"/>
              <a:t>0.01</a:t>
            </a:r>
            <a:endParaRPr lang="en-IN" sz="1200" b="1" baseline="-25000" dirty="0"/>
          </a:p>
        </p:txBody>
      </p:sp>
      <p:sp>
        <p:nvSpPr>
          <p:cNvPr id="86" name="TextBox 22"/>
          <p:cNvSpPr txBox="1"/>
          <p:nvPr/>
        </p:nvSpPr>
        <p:spPr>
          <a:xfrm>
            <a:off x="4595532" y="2383833"/>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t>t</a:t>
            </a:r>
            <a:r>
              <a:rPr lang="en-US" sz="1200" b="1" baseline="-25000" dirty="0"/>
              <a:t>0.005</a:t>
            </a:r>
            <a:endParaRPr lang="en-IN" sz="1200" b="1" baseline="-25000" dirty="0"/>
          </a:p>
        </p:txBody>
      </p:sp>
      <p:sp>
        <p:nvSpPr>
          <p:cNvPr id="87" name="TextBox 23"/>
          <p:cNvSpPr txBox="1"/>
          <p:nvPr/>
        </p:nvSpPr>
        <p:spPr>
          <a:xfrm>
            <a:off x="1580463" y="2383834"/>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err="1"/>
              <a:t>df</a:t>
            </a:r>
            <a:endParaRPr lang="en-IN" sz="1200" b="1" baseline="-25000" dirty="0"/>
          </a:p>
        </p:txBody>
      </p:sp>
      <p:cxnSp>
        <p:nvCxnSpPr>
          <p:cNvPr id="88" name="Straight Connector 87"/>
          <p:cNvCxnSpPr/>
          <p:nvPr/>
        </p:nvCxnSpPr>
        <p:spPr>
          <a:xfrm>
            <a:off x="1698551" y="3067233"/>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699247" y="3375551"/>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699247" y="3675585"/>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699247" y="3978894"/>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1698551" y="4295784"/>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678878" y="2669261"/>
            <a:ext cx="219873"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282234" y="2669261"/>
            <a:ext cx="298400"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922124" y="2669261"/>
            <a:ext cx="294797"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545232" y="2669261"/>
            <a:ext cx="278480"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163871" y="2669260"/>
            <a:ext cx="287701"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706354" y="2669260"/>
            <a:ext cx="276160" cy="0"/>
          </a:xfrm>
          <a:prstGeom prst="line">
            <a:avLst/>
          </a:prstGeom>
          <a:ln w="19050">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9" name="TextBox 48"/>
          <p:cNvSpPr txBox="1"/>
          <p:nvPr/>
        </p:nvSpPr>
        <p:spPr>
          <a:xfrm>
            <a:off x="2187023" y="4617251"/>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z</a:t>
            </a:r>
            <a:r>
              <a:rPr lang="en-US" sz="1200" baseline="-25000" dirty="0">
                <a:solidFill>
                  <a:srgbClr val="0070C0"/>
                </a:solidFill>
              </a:rPr>
              <a:t>0.1</a:t>
            </a:r>
          </a:p>
        </p:txBody>
      </p:sp>
      <p:sp>
        <p:nvSpPr>
          <p:cNvPr id="100" name="TextBox 49"/>
          <p:cNvSpPr txBox="1"/>
          <p:nvPr/>
        </p:nvSpPr>
        <p:spPr>
          <a:xfrm>
            <a:off x="2818828" y="4617251"/>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z</a:t>
            </a:r>
            <a:r>
              <a:rPr lang="en-US" sz="1200" baseline="-25000" dirty="0">
                <a:solidFill>
                  <a:srgbClr val="0070C0"/>
                </a:solidFill>
              </a:rPr>
              <a:t>0.05</a:t>
            </a:r>
            <a:endParaRPr lang="en-IN" sz="1200" baseline="-25000" dirty="0">
              <a:solidFill>
                <a:srgbClr val="0070C0"/>
              </a:solidFill>
            </a:endParaRPr>
          </a:p>
        </p:txBody>
      </p:sp>
      <p:sp>
        <p:nvSpPr>
          <p:cNvPr id="101" name="TextBox 50"/>
          <p:cNvSpPr txBox="1"/>
          <p:nvPr/>
        </p:nvSpPr>
        <p:spPr>
          <a:xfrm>
            <a:off x="3437198" y="4617251"/>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z</a:t>
            </a:r>
            <a:r>
              <a:rPr lang="en-US" sz="1200" baseline="-25000" dirty="0">
                <a:solidFill>
                  <a:srgbClr val="0070C0"/>
                </a:solidFill>
              </a:rPr>
              <a:t>0.025</a:t>
            </a:r>
            <a:endParaRPr lang="en-IN" sz="1200" baseline="-25000" dirty="0">
              <a:solidFill>
                <a:srgbClr val="0070C0"/>
              </a:solidFill>
            </a:endParaRPr>
          </a:p>
        </p:txBody>
      </p:sp>
      <p:sp>
        <p:nvSpPr>
          <p:cNvPr id="102" name="TextBox 51"/>
          <p:cNvSpPr txBox="1"/>
          <p:nvPr/>
        </p:nvSpPr>
        <p:spPr>
          <a:xfrm>
            <a:off x="4055533" y="4617251"/>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z</a:t>
            </a:r>
            <a:r>
              <a:rPr lang="en-US" sz="1200" baseline="-25000" dirty="0">
                <a:solidFill>
                  <a:srgbClr val="0070C0"/>
                </a:solidFill>
              </a:rPr>
              <a:t>0.01</a:t>
            </a:r>
            <a:endParaRPr lang="en-IN" sz="1200" baseline="-25000" dirty="0">
              <a:solidFill>
                <a:srgbClr val="0070C0"/>
              </a:solidFill>
            </a:endParaRPr>
          </a:p>
        </p:txBody>
      </p:sp>
      <p:sp>
        <p:nvSpPr>
          <p:cNvPr id="103" name="TextBox 52"/>
          <p:cNvSpPr txBox="1"/>
          <p:nvPr/>
        </p:nvSpPr>
        <p:spPr>
          <a:xfrm>
            <a:off x="4595532" y="4617250"/>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z</a:t>
            </a:r>
            <a:r>
              <a:rPr lang="en-US" sz="1200" baseline="-25000" dirty="0">
                <a:solidFill>
                  <a:srgbClr val="0070C0"/>
                </a:solidFill>
              </a:rPr>
              <a:t>0.005</a:t>
            </a:r>
            <a:endParaRPr lang="en-IN" sz="1200" baseline="-25000" dirty="0">
              <a:solidFill>
                <a:srgbClr val="0070C0"/>
              </a:solidFill>
            </a:endParaRPr>
          </a:p>
        </p:txBody>
      </p:sp>
      <p:sp>
        <p:nvSpPr>
          <p:cNvPr id="104" name="TextBox 53"/>
          <p:cNvSpPr txBox="1"/>
          <p:nvPr/>
        </p:nvSpPr>
        <p:spPr>
          <a:xfrm>
            <a:off x="2187023" y="4821885"/>
            <a:ext cx="5438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0070C0"/>
                </a:solidFill>
              </a:rPr>
              <a:t>1.28</a:t>
            </a:r>
            <a:endParaRPr lang="en-US" sz="1000" baseline="-25000" dirty="0">
              <a:solidFill>
                <a:srgbClr val="0070C0"/>
              </a:solidFill>
            </a:endParaRPr>
          </a:p>
        </p:txBody>
      </p:sp>
      <p:sp>
        <p:nvSpPr>
          <p:cNvPr id="105" name="TextBox 54"/>
          <p:cNvSpPr txBox="1"/>
          <p:nvPr/>
        </p:nvSpPr>
        <p:spPr>
          <a:xfrm>
            <a:off x="2818828" y="4821885"/>
            <a:ext cx="5438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0070C0"/>
                </a:solidFill>
              </a:rPr>
              <a:t>1.645</a:t>
            </a:r>
            <a:endParaRPr lang="en-IN" sz="1000" baseline="-25000" dirty="0">
              <a:solidFill>
                <a:srgbClr val="0070C0"/>
              </a:solidFill>
            </a:endParaRPr>
          </a:p>
        </p:txBody>
      </p:sp>
      <p:sp>
        <p:nvSpPr>
          <p:cNvPr id="106" name="TextBox 55"/>
          <p:cNvSpPr txBox="1"/>
          <p:nvPr/>
        </p:nvSpPr>
        <p:spPr>
          <a:xfrm>
            <a:off x="3437198" y="4821885"/>
            <a:ext cx="5438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0070C0"/>
                </a:solidFill>
              </a:rPr>
              <a:t>1.96</a:t>
            </a:r>
            <a:endParaRPr lang="en-IN" sz="1000" baseline="-25000" dirty="0">
              <a:solidFill>
                <a:srgbClr val="0070C0"/>
              </a:solidFill>
            </a:endParaRPr>
          </a:p>
        </p:txBody>
      </p:sp>
      <p:sp>
        <p:nvSpPr>
          <p:cNvPr id="107" name="TextBox 56"/>
          <p:cNvSpPr txBox="1"/>
          <p:nvPr/>
        </p:nvSpPr>
        <p:spPr>
          <a:xfrm>
            <a:off x="4055533" y="4821885"/>
            <a:ext cx="5438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0070C0"/>
                </a:solidFill>
              </a:rPr>
              <a:t>2.33</a:t>
            </a:r>
            <a:endParaRPr lang="en-IN" sz="1000" baseline="-25000" dirty="0">
              <a:solidFill>
                <a:srgbClr val="0070C0"/>
              </a:solidFill>
            </a:endParaRPr>
          </a:p>
        </p:txBody>
      </p:sp>
      <p:sp>
        <p:nvSpPr>
          <p:cNvPr id="108" name="TextBox 57"/>
          <p:cNvSpPr txBox="1"/>
          <p:nvPr/>
        </p:nvSpPr>
        <p:spPr>
          <a:xfrm>
            <a:off x="4595532" y="4821884"/>
            <a:ext cx="5438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solidFill>
                  <a:srgbClr val="0070C0"/>
                </a:solidFill>
              </a:rPr>
              <a:t>2.58</a:t>
            </a:r>
            <a:endParaRPr lang="en-IN" sz="1000" baseline="-25000" dirty="0">
              <a:solidFill>
                <a:srgbClr val="0070C0"/>
              </a:solidFill>
            </a:endParaRPr>
          </a:p>
        </p:txBody>
      </p:sp>
      <p:cxnSp>
        <p:nvCxnSpPr>
          <p:cNvPr id="109" name="Straight Connector 108"/>
          <p:cNvCxnSpPr/>
          <p:nvPr/>
        </p:nvCxnSpPr>
        <p:spPr>
          <a:xfrm>
            <a:off x="1701371" y="4591604"/>
            <a:ext cx="0" cy="119673"/>
          </a:xfrm>
          <a:prstGeom prst="line">
            <a:avLst/>
          </a:prstGeom>
          <a:ln w="19050">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10" name="TextBox 59"/>
          <p:cNvSpPr txBox="1"/>
          <p:nvPr/>
        </p:nvSpPr>
        <p:spPr>
          <a:xfrm>
            <a:off x="1581872" y="4640683"/>
            <a:ext cx="2719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a:t>
            </a:r>
            <a:endParaRPr lang="en-US" sz="1200" baseline="-25000" dirty="0">
              <a:solidFill>
                <a:srgbClr val="0070C0"/>
              </a:solidFill>
            </a:endParaRPr>
          </a:p>
        </p:txBody>
      </p:sp>
      <p:sp>
        <p:nvSpPr>
          <p:cNvPr id="111" name="Rectangle 110"/>
          <p:cNvSpPr/>
          <p:nvPr/>
        </p:nvSpPr>
        <p:spPr>
          <a:xfrm>
            <a:off x="3414477" y="2158646"/>
            <a:ext cx="505239" cy="312751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TextBox 62"/>
          <p:cNvSpPr txBox="1"/>
          <p:nvPr/>
        </p:nvSpPr>
        <p:spPr>
          <a:xfrm>
            <a:off x="7213087" y="4779960"/>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err="1"/>
              <a:t>df</a:t>
            </a:r>
            <a:r>
              <a:rPr lang="en-US" sz="1200" dirty="0"/>
              <a:t>:</a:t>
            </a:r>
            <a:endParaRPr lang="en-IN" sz="1200" baseline="-25000" dirty="0"/>
          </a:p>
        </p:txBody>
      </p:sp>
      <p:sp>
        <p:nvSpPr>
          <p:cNvPr id="113" name="TextBox 64"/>
          <p:cNvSpPr txBox="1"/>
          <p:nvPr/>
        </p:nvSpPr>
        <p:spPr>
          <a:xfrm>
            <a:off x="9316755" y="4779960"/>
            <a:ext cx="54386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rPr>
              <a:t>t:</a:t>
            </a:r>
            <a:endParaRPr lang="en-US" sz="1200" baseline="-25000" dirty="0">
              <a:solidFill>
                <a:schemeClr val="tx1">
                  <a:lumMod val="85000"/>
                  <a:lumOff val="15000"/>
                </a:schemeClr>
              </a:solidFill>
            </a:endParaRPr>
          </a:p>
        </p:txBody>
      </p:sp>
      <p:sp>
        <p:nvSpPr>
          <p:cNvPr id="114" name="TextBox 65"/>
          <p:cNvSpPr txBox="1"/>
          <p:nvPr/>
        </p:nvSpPr>
        <p:spPr>
          <a:xfrm>
            <a:off x="7443179" y="5119739"/>
            <a:ext cx="118929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One-tailed Test</a:t>
            </a:r>
          </a:p>
        </p:txBody>
      </p:sp>
      <p:sp>
        <p:nvSpPr>
          <p:cNvPr id="115" name="TextBox 66"/>
          <p:cNvSpPr txBox="1"/>
          <p:nvPr/>
        </p:nvSpPr>
        <p:spPr>
          <a:xfrm>
            <a:off x="9478228" y="5119739"/>
            <a:ext cx="118929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Two-tailed Test</a:t>
            </a:r>
          </a:p>
        </p:txBody>
      </p:sp>
      <p:sp>
        <p:nvSpPr>
          <p:cNvPr id="116" name="TextBox 67"/>
          <p:cNvSpPr txBox="1"/>
          <p:nvPr/>
        </p:nvSpPr>
        <p:spPr>
          <a:xfrm>
            <a:off x="7496969" y="4762029"/>
            <a:ext cx="5946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8</a:t>
            </a:r>
          </a:p>
        </p:txBody>
      </p:sp>
      <p:sp>
        <p:nvSpPr>
          <p:cNvPr id="117" name="TextBox 68"/>
          <p:cNvSpPr txBox="1"/>
          <p:nvPr/>
        </p:nvSpPr>
        <p:spPr>
          <a:xfrm>
            <a:off x="9514089" y="4762029"/>
            <a:ext cx="594649"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1.96</a:t>
            </a:r>
          </a:p>
        </p:txBody>
      </p:sp>
      <p:sp>
        <p:nvSpPr>
          <p:cNvPr id="118" name="TextBox 69"/>
          <p:cNvSpPr txBox="1"/>
          <p:nvPr/>
        </p:nvSpPr>
        <p:spPr>
          <a:xfrm>
            <a:off x="8148371" y="5541077"/>
            <a:ext cx="171225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Shaded Area: 0.0857</a:t>
            </a:r>
          </a:p>
        </p:txBody>
      </p:sp>
      <p:sp>
        <p:nvSpPr>
          <p:cNvPr id="119" name="TextBox 70"/>
          <p:cNvSpPr txBox="1"/>
          <p:nvPr/>
        </p:nvSpPr>
        <p:spPr>
          <a:xfrm>
            <a:off x="8133424" y="1979361"/>
            <a:ext cx="185271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 distribution with </a:t>
            </a:r>
            <a:r>
              <a:rPr lang="en-US" sz="1200" dirty="0" err="1"/>
              <a:t>df</a:t>
            </a:r>
            <a:r>
              <a:rPr lang="en-US" sz="1200" dirty="0"/>
              <a:t> = 8</a:t>
            </a:r>
          </a:p>
        </p:txBody>
      </p:sp>
      <p:sp>
        <p:nvSpPr>
          <p:cNvPr id="120" name="TextBox 47"/>
          <p:cNvSpPr txBox="1"/>
          <p:nvPr/>
        </p:nvSpPr>
        <p:spPr>
          <a:xfrm>
            <a:off x="6666287"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-8</a:t>
            </a:r>
          </a:p>
        </p:txBody>
      </p:sp>
      <p:sp>
        <p:nvSpPr>
          <p:cNvPr id="121" name="TextBox 60"/>
          <p:cNvSpPr txBox="1"/>
          <p:nvPr/>
        </p:nvSpPr>
        <p:spPr>
          <a:xfrm>
            <a:off x="6936728"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-7</a:t>
            </a:r>
          </a:p>
        </p:txBody>
      </p:sp>
      <p:sp>
        <p:nvSpPr>
          <p:cNvPr id="122" name="TextBox 63"/>
          <p:cNvSpPr txBox="1"/>
          <p:nvPr/>
        </p:nvSpPr>
        <p:spPr>
          <a:xfrm>
            <a:off x="7208293"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-6</a:t>
            </a:r>
          </a:p>
        </p:txBody>
      </p:sp>
      <p:sp>
        <p:nvSpPr>
          <p:cNvPr id="123" name="TextBox 71"/>
          <p:cNvSpPr txBox="1"/>
          <p:nvPr/>
        </p:nvSpPr>
        <p:spPr>
          <a:xfrm>
            <a:off x="7492214"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-5</a:t>
            </a:r>
          </a:p>
        </p:txBody>
      </p:sp>
      <p:sp>
        <p:nvSpPr>
          <p:cNvPr id="124" name="TextBox 72"/>
          <p:cNvSpPr txBox="1"/>
          <p:nvPr/>
        </p:nvSpPr>
        <p:spPr>
          <a:xfrm>
            <a:off x="7762657"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-4</a:t>
            </a:r>
          </a:p>
        </p:txBody>
      </p:sp>
      <p:sp>
        <p:nvSpPr>
          <p:cNvPr id="125" name="TextBox 73"/>
          <p:cNvSpPr txBox="1"/>
          <p:nvPr/>
        </p:nvSpPr>
        <p:spPr>
          <a:xfrm>
            <a:off x="8023137"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-3</a:t>
            </a:r>
          </a:p>
        </p:txBody>
      </p:sp>
      <p:sp>
        <p:nvSpPr>
          <p:cNvPr id="126" name="TextBox 74"/>
          <p:cNvSpPr txBox="1"/>
          <p:nvPr/>
        </p:nvSpPr>
        <p:spPr>
          <a:xfrm>
            <a:off x="8311102"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-2</a:t>
            </a:r>
          </a:p>
        </p:txBody>
      </p:sp>
      <p:sp>
        <p:nvSpPr>
          <p:cNvPr id="127" name="TextBox 75"/>
          <p:cNvSpPr txBox="1"/>
          <p:nvPr/>
        </p:nvSpPr>
        <p:spPr>
          <a:xfrm>
            <a:off x="8573396"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-1</a:t>
            </a:r>
          </a:p>
        </p:txBody>
      </p:sp>
      <p:sp>
        <p:nvSpPr>
          <p:cNvPr id="128" name="TextBox 76"/>
          <p:cNvSpPr txBox="1"/>
          <p:nvPr/>
        </p:nvSpPr>
        <p:spPr>
          <a:xfrm>
            <a:off x="8885303" y="4478872"/>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0</a:t>
            </a:r>
          </a:p>
        </p:txBody>
      </p:sp>
      <p:sp>
        <p:nvSpPr>
          <p:cNvPr id="129" name="TextBox 77"/>
          <p:cNvSpPr txBox="1"/>
          <p:nvPr/>
        </p:nvSpPr>
        <p:spPr>
          <a:xfrm>
            <a:off x="9162241"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1</a:t>
            </a:r>
          </a:p>
        </p:txBody>
      </p:sp>
      <p:sp>
        <p:nvSpPr>
          <p:cNvPr id="130" name="TextBox 78"/>
          <p:cNvSpPr txBox="1"/>
          <p:nvPr/>
        </p:nvSpPr>
        <p:spPr>
          <a:xfrm>
            <a:off x="9437637"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2</a:t>
            </a:r>
          </a:p>
        </p:txBody>
      </p:sp>
      <p:sp>
        <p:nvSpPr>
          <p:cNvPr id="131" name="TextBox 79"/>
          <p:cNvSpPr txBox="1"/>
          <p:nvPr/>
        </p:nvSpPr>
        <p:spPr>
          <a:xfrm>
            <a:off x="9712062"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3</a:t>
            </a:r>
          </a:p>
        </p:txBody>
      </p:sp>
      <p:sp>
        <p:nvSpPr>
          <p:cNvPr id="132" name="TextBox 80"/>
          <p:cNvSpPr txBox="1"/>
          <p:nvPr/>
        </p:nvSpPr>
        <p:spPr>
          <a:xfrm>
            <a:off x="9985202" y="448375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4</a:t>
            </a:r>
          </a:p>
        </p:txBody>
      </p:sp>
      <p:sp>
        <p:nvSpPr>
          <p:cNvPr id="133" name="TextBox 81"/>
          <p:cNvSpPr txBox="1"/>
          <p:nvPr/>
        </p:nvSpPr>
        <p:spPr>
          <a:xfrm>
            <a:off x="10247629" y="447887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5</a:t>
            </a:r>
          </a:p>
        </p:txBody>
      </p:sp>
      <p:sp>
        <p:nvSpPr>
          <p:cNvPr id="134" name="TextBox 82"/>
          <p:cNvSpPr txBox="1"/>
          <p:nvPr/>
        </p:nvSpPr>
        <p:spPr>
          <a:xfrm>
            <a:off x="10520769" y="4478871"/>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6</a:t>
            </a:r>
          </a:p>
        </p:txBody>
      </p:sp>
      <p:sp>
        <p:nvSpPr>
          <p:cNvPr id="135" name="TextBox 83"/>
          <p:cNvSpPr txBox="1"/>
          <p:nvPr/>
        </p:nvSpPr>
        <p:spPr>
          <a:xfrm>
            <a:off x="10802513" y="4482326"/>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7</a:t>
            </a:r>
          </a:p>
        </p:txBody>
      </p:sp>
      <p:sp>
        <p:nvSpPr>
          <p:cNvPr id="136" name="TextBox 84"/>
          <p:cNvSpPr txBox="1"/>
          <p:nvPr/>
        </p:nvSpPr>
        <p:spPr>
          <a:xfrm>
            <a:off x="11069214" y="4482326"/>
            <a:ext cx="2973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a:t>8</a:t>
            </a:r>
          </a:p>
        </p:txBody>
      </p:sp>
    </p:spTree>
    <p:extLst>
      <p:ext uri="{BB962C8B-B14F-4D97-AF65-F5344CB8AC3E}">
        <p14:creationId xmlns:p14="http://schemas.microsoft.com/office/powerpoint/2010/main" val="3024243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Degrees of Freedom (DOF)</a:t>
            </a:r>
          </a:p>
        </p:txBody>
      </p:sp>
      <p:grpSp>
        <p:nvGrpSpPr>
          <p:cNvPr id="7" name="Group 6"/>
          <p:cNvGrpSpPr/>
          <p:nvPr/>
        </p:nvGrpSpPr>
        <p:grpSpPr>
          <a:xfrm>
            <a:off x="609600" y="3036184"/>
            <a:ext cx="2646724" cy="2282441"/>
            <a:chOff x="2213033" y="1491888"/>
            <a:chExt cx="2646724" cy="2282441"/>
          </a:xfrm>
        </p:grpSpPr>
        <p:sp>
          <p:nvSpPr>
            <p:cNvPr id="15" name="Hexagon 14"/>
            <p:cNvSpPr/>
            <p:nvPr/>
          </p:nvSpPr>
          <p:spPr>
            <a:xfrm>
              <a:off x="2213033" y="1491888"/>
              <a:ext cx="2646724" cy="2282441"/>
            </a:xfrm>
            <a:prstGeom prst="hexagon">
              <a:avLst>
                <a:gd name="adj" fmla="val 25000"/>
                <a:gd name="vf" fmla="val 115470"/>
              </a:avLst>
            </a:prstGeom>
            <a:solidFill>
              <a:srgbClr val="0074A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Hexagon 4"/>
            <p:cNvSpPr/>
            <p:nvPr/>
          </p:nvSpPr>
          <p:spPr>
            <a:xfrm>
              <a:off x="2623797" y="1846116"/>
              <a:ext cx="1825196" cy="1573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2860" rIns="0" bIns="22860" numCol="1" spcCol="1270" anchor="ctr" anchorCtr="0">
              <a:noAutofit/>
            </a:bodyPr>
            <a:lstStyle/>
            <a:p>
              <a:pPr lvl="0" algn="ctr" defTabSz="800100" rtl="0">
                <a:lnSpc>
                  <a:spcPct val="90000"/>
                </a:lnSpc>
                <a:spcBef>
                  <a:spcPct val="0"/>
                </a:spcBef>
                <a:spcAft>
                  <a:spcPct val="35000"/>
                </a:spcAft>
              </a:pPr>
              <a:r>
                <a:rPr lang="en-US" sz="1800" kern="1200"/>
                <a:t>The AUC becomes smaller, making it easier to reject the null hypothesis (higher false positives).</a:t>
              </a:r>
              <a:endParaRPr lang="en-GB" sz="1800" kern="1200"/>
            </a:p>
          </p:txBody>
        </p:sp>
      </p:grpSp>
      <p:sp>
        <p:nvSpPr>
          <p:cNvPr id="8" name="Hexagon 7"/>
          <p:cNvSpPr/>
          <p:nvPr/>
        </p:nvSpPr>
        <p:spPr>
          <a:xfrm>
            <a:off x="2891442" y="4044125"/>
            <a:ext cx="309248" cy="266911"/>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Hexagon 12"/>
          <p:cNvSpPr/>
          <p:nvPr/>
        </p:nvSpPr>
        <p:spPr>
          <a:xfrm>
            <a:off x="2823562" y="1806636"/>
            <a:ext cx="2646724" cy="2282441"/>
          </a:xfrm>
          <a:prstGeom prst="hexagon">
            <a:avLst>
              <a:gd name="adj" fmla="val 25000"/>
              <a:gd name="vf" fmla="val 115470"/>
            </a:avLst>
          </a:prstGeom>
          <a:solidFill>
            <a:schemeClr val="bg1"/>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Hexagon 10"/>
          <p:cNvSpPr/>
          <p:nvPr/>
        </p:nvSpPr>
        <p:spPr>
          <a:xfrm>
            <a:off x="5036595" y="3036184"/>
            <a:ext cx="2646724" cy="2282441"/>
          </a:xfrm>
          <a:prstGeom prst="hexagon">
            <a:avLst>
              <a:gd name="adj" fmla="val 25000"/>
              <a:gd name="vf" fmla="val 115470"/>
            </a:avLst>
          </a:prstGeom>
          <a:solidFill>
            <a:srgbClr val="0074AF"/>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Hexagon 11"/>
          <p:cNvSpPr/>
          <p:nvPr/>
        </p:nvSpPr>
        <p:spPr>
          <a:xfrm>
            <a:off x="5119247" y="4044125"/>
            <a:ext cx="309248" cy="266911"/>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Hexagon 7"/>
          <p:cNvSpPr/>
          <p:nvPr/>
        </p:nvSpPr>
        <p:spPr>
          <a:xfrm>
            <a:off x="5448288" y="3390411"/>
            <a:ext cx="1825196" cy="1573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2860" rIns="0" bIns="22860" numCol="1" spcCol="1270" anchor="ctr" anchorCtr="0">
            <a:noAutofit/>
          </a:bodyPr>
          <a:lstStyle/>
          <a:p>
            <a:pPr lvl="0" algn="ctr" defTabSz="800100" rtl="0">
              <a:lnSpc>
                <a:spcPct val="90000"/>
              </a:lnSpc>
              <a:spcBef>
                <a:spcPct val="0"/>
              </a:spcBef>
              <a:spcAft>
                <a:spcPct val="35000"/>
              </a:spcAft>
            </a:pPr>
            <a:r>
              <a:rPr lang="en-US" sz="1800" kern="1200" dirty="0"/>
              <a:t>The DOF is a reflection of the confidence we have with larger sample sizes.</a:t>
            </a:r>
            <a:endParaRPr lang="en-GB" sz="1800" kern="1200" dirty="0"/>
          </a:p>
        </p:txBody>
      </p:sp>
      <p:sp>
        <p:nvSpPr>
          <p:cNvPr id="17" name="Rectangle 16"/>
          <p:cNvSpPr/>
          <p:nvPr/>
        </p:nvSpPr>
        <p:spPr>
          <a:xfrm>
            <a:off x="3103700" y="2486191"/>
            <a:ext cx="2085520" cy="923330"/>
          </a:xfrm>
          <a:prstGeom prst="rect">
            <a:avLst/>
          </a:prstGeom>
        </p:spPr>
        <p:txBody>
          <a:bodyPr wrap="square">
            <a:spAutoFit/>
          </a:bodyPr>
          <a:lstStyle/>
          <a:p>
            <a:pPr algn="ctr"/>
            <a:r>
              <a:rPr lang="en-US" dirty="0"/>
              <a:t>As the Degrees of Freedom (DOF) increases:</a:t>
            </a:r>
            <a:endParaRPr lang="en-GB" dirty="0"/>
          </a:p>
        </p:txBody>
      </p:sp>
    </p:spTree>
    <p:extLst>
      <p:ext uri="{BB962C8B-B14F-4D97-AF65-F5344CB8AC3E}">
        <p14:creationId xmlns:p14="http://schemas.microsoft.com/office/powerpoint/2010/main" val="1142724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Suitable Null Distribution is Important</a:t>
            </a:r>
          </a:p>
        </p:txBody>
      </p:sp>
      <p:sp>
        <p:nvSpPr>
          <p:cNvPr id="4" name="Content Placeholder 2">
            <a:extLst>
              <a:ext uri="{FF2B5EF4-FFF2-40B4-BE49-F238E27FC236}">
                <a16:creationId xmlns:a16="http://schemas.microsoft.com/office/drawing/2014/main" id="{FDA7DFD2-6345-8341-9DF5-E24E270BB7D1}"/>
              </a:ext>
            </a:extLst>
          </p:cNvPr>
          <p:cNvSpPr txBox="1">
            <a:spLocks/>
          </p:cNvSpPr>
          <p:nvPr/>
        </p:nvSpPr>
        <p:spPr>
          <a:xfrm>
            <a:off x="609600" y="1739686"/>
            <a:ext cx="5124773" cy="1352429"/>
          </a:xfrm>
          <a:prstGeom prst="round2SameRect">
            <a:avLst/>
          </a:prstGeom>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pPr>
            <a:r>
              <a:rPr lang="en-US" sz="2000" dirty="0"/>
              <a:t>The </a:t>
            </a:r>
            <a:r>
              <a:rPr lang="en-US" sz="2000" b="1" dirty="0">
                <a:solidFill>
                  <a:schemeClr val="tx1"/>
                </a:solidFill>
              </a:rPr>
              <a:t>smaller sample size is, the lower the DOF</a:t>
            </a:r>
            <a:r>
              <a:rPr lang="en-US" sz="2000" dirty="0"/>
              <a:t>, and the flatter the t-distribution becomes, making it harder to reject the null hypothesis.</a:t>
            </a:r>
          </a:p>
        </p:txBody>
      </p:sp>
      <p:sp>
        <p:nvSpPr>
          <p:cNvPr id="5" name="Content Placeholder 2">
            <a:extLst>
              <a:ext uri="{FF2B5EF4-FFF2-40B4-BE49-F238E27FC236}">
                <a16:creationId xmlns:a16="http://schemas.microsoft.com/office/drawing/2014/main" id="{100E1B51-6AF4-1845-9811-E8E287CAEA74}"/>
              </a:ext>
            </a:extLst>
          </p:cNvPr>
          <p:cNvSpPr txBox="1">
            <a:spLocks/>
          </p:cNvSpPr>
          <p:nvPr/>
        </p:nvSpPr>
        <p:spPr>
          <a:xfrm>
            <a:off x="609600" y="3403200"/>
            <a:ext cx="5124773" cy="2458259"/>
          </a:xfrm>
          <a:prstGeom prst="round2SameRect">
            <a:avLst/>
          </a:prstGeom>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This dynamic adaption of the null distribution to small sample size is important: when sample size is small, we make less reliable estimates of population parameters from sample; a flatter t-distribution means that given this increased uncertainty, we do not reject the null hypothesis as easily.</a:t>
            </a:r>
          </a:p>
        </p:txBody>
      </p:sp>
    </p:spTree>
    <p:extLst>
      <p:ext uri="{BB962C8B-B14F-4D97-AF65-F5344CB8AC3E}">
        <p14:creationId xmlns:p14="http://schemas.microsoft.com/office/powerpoint/2010/main" val="2365349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Null Distributions</a:t>
            </a:r>
          </a:p>
        </p:txBody>
      </p:sp>
      <p:sp>
        <p:nvSpPr>
          <p:cNvPr id="4" name="TextBox 3"/>
          <p:cNvSpPr txBox="1"/>
          <p:nvPr/>
        </p:nvSpPr>
        <p:spPr>
          <a:xfrm>
            <a:off x="609600" y="6160464"/>
            <a:ext cx="5896031" cy="400110"/>
          </a:xfrm>
          <a:prstGeom prst="rect">
            <a:avLst/>
          </a:prstGeom>
          <a:noFill/>
        </p:spPr>
        <p:txBody>
          <a:bodyPr wrap="square" rtlCol="0">
            <a:spAutoFit/>
          </a:bodyPr>
          <a:lstStyle/>
          <a:p>
            <a:pPr algn="ctr"/>
            <a:r>
              <a:rPr lang="en-US" sz="2000" dirty="0"/>
              <a:t>*On what basis can I claim that to be true?</a:t>
            </a:r>
          </a:p>
        </p:txBody>
      </p:sp>
      <p:grpSp>
        <p:nvGrpSpPr>
          <p:cNvPr id="15" name="Group 14"/>
          <p:cNvGrpSpPr/>
          <p:nvPr/>
        </p:nvGrpSpPr>
        <p:grpSpPr>
          <a:xfrm>
            <a:off x="609600" y="1573445"/>
            <a:ext cx="5896031" cy="1432239"/>
            <a:chOff x="609600" y="1573445"/>
            <a:chExt cx="5896031" cy="1432239"/>
          </a:xfrm>
        </p:grpSpPr>
        <p:sp>
          <p:nvSpPr>
            <p:cNvPr id="6" name="Half Frame 5"/>
            <p:cNvSpPr/>
            <p:nvPr/>
          </p:nvSpPr>
          <p:spPr>
            <a:xfrm rot="16200000" flipH="1" flipV="1">
              <a:off x="5693987" y="1621339"/>
              <a:ext cx="859537" cy="763750"/>
            </a:xfrm>
            <a:prstGeom prst="halfFrame">
              <a:avLst>
                <a:gd name="adj1" fmla="val 12564"/>
                <a:gd name="adj2" fmla="val 11795"/>
              </a:avLst>
            </a:prstGeom>
            <a:solidFill>
              <a:srgbClr val="0074A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Half Frame 7"/>
            <p:cNvSpPr/>
            <p:nvPr/>
          </p:nvSpPr>
          <p:spPr>
            <a:xfrm rot="16200000">
              <a:off x="561707" y="2194041"/>
              <a:ext cx="859536" cy="763750"/>
            </a:xfrm>
            <a:prstGeom prst="halfFrame">
              <a:avLst>
                <a:gd name="adj1" fmla="val 12564"/>
                <a:gd name="adj2" fmla="val 11795"/>
              </a:avLst>
            </a:prstGeom>
            <a:solidFill>
              <a:srgbClr val="0074A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 name="Rectangle 8"/>
            <p:cNvSpPr/>
            <p:nvPr/>
          </p:nvSpPr>
          <p:spPr>
            <a:xfrm>
              <a:off x="742798" y="1703954"/>
              <a:ext cx="5628506" cy="1200329"/>
            </a:xfrm>
            <a:prstGeom prst="rect">
              <a:avLst/>
            </a:prstGeom>
            <a:solidFill>
              <a:schemeClr val="bg1"/>
            </a:solidFill>
            <a:ln>
              <a:noFill/>
            </a:ln>
          </p:spPr>
          <p:txBody>
            <a:bodyPr wrap="square">
              <a:spAutoFit/>
            </a:bodyPr>
            <a:lstStyle/>
            <a:p>
              <a:r>
                <a:rPr lang="en-US" dirty="0"/>
                <a:t>Null-model fitting may be broadly divided into parametric (e.g. when the data distribution approximates a bell curve) or non-parametric (e.g. when the data distribution does not approximate a bell curve). </a:t>
              </a:r>
            </a:p>
          </p:txBody>
        </p:sp>
      </p:grpSp>
      <p:grpSp>
        <p:nvGrpSpPr>
          <p:cNvPr id="16" name="Group 15"/>
          <p:cNvGrpSpPr/>
          <p:nvPr/>
        </p:nvGrpSpPr>
        <p:grpSpPr>
          <a:xfrm>
            <a:off x="609600" y="3880756"/>
            <a:ext cx="5896031" cy="1727209"/>
            <a:chOff x="609600" y="3880756"/>
            <a:chExt cx="5896031" cy="1727209"/>
          </a:xfrm>
        </p:grpSpPr>
        <p:sp>
          <p:nvSpPr>
            <p:cNvPr id="11" name="Half Frame 10"/>
            <p:cNvSpPr/>
            <p:nvPr/>
          </p:nvSpPr>
          <p:spPr>
            <a:xfrm rot="16200000" flipH="1" flipV="1">
              <a:off x="5693987" y="3928650"/>
              <a:ext cx="859537" cy="763750"/>
            </a:xfrm>
            <a:prstGeom prst="halfFrame">
              <a:avLst>
                <a:gd name="adj1" fmla="val 12564"/>
                <a:gd name="adj2" fmla="val 11795"/>
              </a:avLst>
            </a:prstGeom>
            <a:solidFill>
              <a:srgbClr val="0074A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 name="Half Frame 12"/>
            <p:cNvSpPr/>
            <p:nvPr/>
          </p:nvSpPr>
          <p:spPr>
            <a:xfrm rot="16200000">
              <a:off x="561707" y="4796322"/>
              <a:ext cx="859536" cy="763750"/>
            </a:xfrm>
            <a:prstGeom prst="halfFrame">
              <a:avLst>
                <a:gd name="adj1" fmla="val 12564"/>
                <a:gd name="adj2" fmla="val 11795"/>
              </a:avLst>
            </a:prstGeom>
            <a:solidFill>
              <a:srgbClr val="0074A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p:cNvSpPr/>
            <p:nvPr/>
          </p:nvSpPr>
          <p:spPr>
            <a:xfrm>
              <a:off x="742798" y="4011264"/>
              <a:ext cx="5628506" cy="1477328"/>
            </a:xfrm>
            <a:prstGeom prst="rect">
              <a:avLst/>
            </a:prstGeom>
            <a:solidFill>
              <a:schemeClr val="bg1"/>
            </a:solidFill>
            <a:ln>
              <a:noFill/>
            </a:ln>
          </p:spPr>
          <p:txBody>
            <a:bodyPr wrap="square">
              <a:spAutoFit/>
            </a:bodyPr>
            <a:lstStyle/>
            <a:p>
              <a:r>
                <a:rPr lang="en-US" dirty="0"/>
                <a:t>In both scenarios, there are extensive criteria to fulfill: just because the data is not bell-curve like, does not mean it is compatible for use with non-parametric methods (e.g. balanced design with sufficient sample size; and similar distribution shapes between both populations). </a:t>
              </a:r>
            </a:p>
          </p:txBody>
        </p:sp>
      </p:grpSp>
    </p:spTree>
    <p:extLst>
      <p:ext uri="{BB962C8B-B14F-4D97-AF65-F5344CB8AC3E}">
        <p14:creationId xmlns:p14="http://schemas.microsoft.com/office/powerpoint/2010/main" val="1974939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E5D7EEF-2D51-434F-8683-70A55743AE51}"/>
              </a:ext>
            </a:extLst>
          </p:cNvPr>
          <p:cNvSpPr txBox="1">
            <a:spLocks/>
          </p:cNvSpPr>
          <p:nvPr/>
        </p:nvSpPr>
        <p:spPr>
          <a:xfrm>
            <a:off x="985133" y="2668061"/>
            <a:ext cx="7716416"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Breast Cancer Biomarkers:</a:t>
            </a:r>
          </a:p>
          <a:p>
            <a:pPr algn="l"/>
            <a:r>
              <a:rPr lang="en-US" sz="4000" b="1" dirty="0"/>
              <a:t>Wrong Null Distribution</a:t>
            </a:r>
            <a:br>
              <a:rPr lang="en-US" sz="4000" dirty="0"/>
            </a:br>
            <a:r>
              <a:rPr lang="en-SG" sz="2800" dirty="0"/>
              <a:t>IH7001 Introduction to Medical Research</a:t>
            </a:r>
            <a:br>
              <a:rPr lang="en-US" sz="2800" dirty="0"/>
            </a:br>
            <a:br>
              <a:rPr lang="en-US" sz="2800" dirty="0"/>
            </a:br>
            <a:r>
              <a:rPr lang="en-US" sz="2800" dirty="0"/>
              <a:t>Dr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37321835-C190-5040-A755-5F6B88545E8D}"/>
              </a:ext>
            </a:extLst>
          </p:cNvPr>
          <p:cNvPicPr>
            <a:picLocks noChangeAspect="1"/>
          </p:cNvPicPr>
          <p:nvPr/>
        </p:nvPicPr>
        <p:blipFill>
          <a:blip r:embed="rId2"/>
          <a:stretch>
            <a:fillRect/>
          </a:stretch>
        </p:blipFill>
        <p:spPr>
          <a:xfrm>
            <a:off x="985132" y="1154144"/>
            <a:ext cx="2670331" cy="955978"/>
          </a:xfrm>
          <a:prstGeom prst="rect">
            <a:avLst/>
          </a:prstGeom>
        </p:spPr>
      </p:pic>
    </p:spTree>
    <p:extLst>
      <p:ext uri="{BB962C8B-B14F-4D97-AF65-F5344CB8AC3E}">
        <p14:creationId xmlns:p14="http://schemas.microsoft.com/office/powerpoint/2010/main" val="135002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178B-5308-7242-B93B-43B95ABD7BEC}"/>
              </a:ext>
            </a:extLst>
          </p:cNvPr>
          <p:cNvSpPr>
            <a:spLocks noGrp="1"/>
          </p:cNvSpPr>
          <p:nvPr>
            <p:ph type="title"/>
          </p:nvPr>
        </p:nvSpPr>
        <p:spPr/>
        <p:txBody>
          <a:bodyPr/>
          <a:lstStyle/>
          <a:p>
            <a:r>
              <a:rPr lang="en-US" dirty="0"/>
              <a:t>So what is relevant in bioinformatics?</a:t>
            </a:r>
          </a:p>
        </p:txBody>
      </p:sp>
      <p:sp>
        <p:nvSpPr>
          <p:cNvPr id="3" name="Content Placeholder 2">
            <a:extLst>
              <a:ext uri="{FF2B5EF4-FFF2-40B4-BE49-F238E27FC236}">
                <a16:creationId xmlns:a16="http://schemas.microsoft.com/office/drawing/2014/main" id="{F169A9E9-7D85-BF46-95D1-65447AC1E435}"/>
              </a:ext>
            </a:extLst>
          </p:cNvPr>
          <p:cNvSpPr>
            <a:spLocks noGrp="1"/>
          </p:cNvSpPr>
          <p:nvPr>
            <p:ph idx="1"/>
          </p:nvPr>
        </p:nvSpPr>
        <p:spPr/>
        <p:txBody>
          <a:bodyPr>
            <a:normAutofit/>
          </a:bodyPr>
          <a:lstStyle/>
          <a:p>
            <a:r>
              <a:rPr lang="en-US" dirty="0"/>
              <a:t>It is more useful to go through the thinking process than to teach an algorithm as trivial as sequence alignment (which you may or may not use)</a:t>
            </a:r>
          </a:p>
          <a:p>
            <a:pPr lvl="1"/>
            <a:r>
              <a:rPr lang="en-US" dirty="0"/>
              <a:t>We will look at </a:t>
            </a:r>
            <a:r>
              <a:rPr lang="en-US" dirty="0" err="1"/>
              <a:t>Peircian</a:t>
            </a:r>
            <a:r>
              <a:rPr lang="en-US" dirty="0"/>
              <a:t> logic and what it means in terms of biomarker research</a:t>
            </a:r>
          </a:p>
          <a:p>
            <a:pPr lvl="1"/>
            <a:r>
              <a:rPr lang="en-US" dirty="0"/>
              <a:t>We will look see that it is very easy to reject the null hypothesis due to the Anna Karenina Principle.</a:t>
            </a:r>
          </a:p>
          <a:p>
            <a:pPr lvl="1"/>
            <a:r>
              <a:rPr lang="en-US" dirty="0"/>
              <a:t>Finally, we will go through some design principles for making better representation of data for the purpose of analysis and communication</a:t>
            </a:r>
          </a:p>
          <a:p>
            <a:r>
              <a:rPr lang="en-US" dirty="0"/>
              <a:t>Bonus: We will have some R code tutorials for rapid immersion and practical hands on</a:t>
            </a:r>
          </a:p>
        </p:txBody>
      </p:sp>
    </p:spTree>
    <p:extLst>
      <p:ext uri="{BB962C8B-B14F-4D97-AF65-F5344CB8AC3E}">
        <p14:creationId xmlns:p14="http://schemas.microsoft.com/office/powerpoint/2010/main" val="8703468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5323784" y="1594303"/>
            <a:ext cx="6258616" cy="1330275"/>
          </a:xfrm>
          <a:solidFill>
            <a:schemeClr val="bg1"/>
          </a:solidFill>
          <a:ln w="28575">
            <a:solidFill>
              <a:srgbClr val="0074AF"/>
            </a:solidFill>
          </a:ln>
        </p:spPr>
        <p:txBody>
          <a:bodyPr>
            <a:noAutofit/>
          </a:bodyPr>
          <a:lstStyle/>
          <a:p>
            <a:pPr marL="0" indent="0">
              <a:buNone/>
            </a:pPr>
            <a:r>
              <a:rPr lang="en-US" sz="2400" dirty="0"/>
              <a:t>A multi-gene signature is claimed as a good biomarker for breast cancer survival - Cox’s survival model p-value &lt;&lt; 0.05.</a:t>
            </a:r>
          </a:p>
        </p:txBody>
      </p:sp>
      <p:sp>
        <p:nvSpPr>
          <p:cNvPr id="35" name="TextBox 34"/>
          <p:cNvSpPr txBox="1"/>
          <p:nvPr/>
        </p:nvSpPr>
        <p:spPr>
          <a:xfrm>
            <a:off x="609600" y="1591560"/>
            <a:ext cx="4714185" cy="4648580"/>
          </a:xfrm>
          <a:prstGeom prst="rect">
            <a:avLst/>
          </a:prstGeom>
          <a:solidFill>
            <a:schemeClr val="bg1"/>
          </a:solidFill>
          <a:ln w="88900" cap="sq" cmpd="thickThin">
            <a:solidFill>
              <a:srgbClr val="0074AF"/>
            </a:solidFill>
            <a:prstDash val="solid"/>
            <a:miter lim="800000"/>
          </a:ln>
          <a:effectLst>
            <a:innerShdw blurRad="76200">
              <a:srgbClr val="000000"/>
            </a:innerShdw>
          </a:effectLst>
        </p:spPr>
        <p:txBody>
          <a:bodyPr wrap="square" rtlCol="0" anchor="ctr">
            <a:noAutofit/>
          </a:bodyPr>
          <a:lstStyle/>
          <a:p>
            <a:endParaRPr lang="en-GB" sz="2400" dirty="0"/>
          </a:p>
        </p:txBody>
      </p:sp>
      <p:sp>
        <p:nvSpPr>
          <p:cNvPr id="3" name="Title 2"/>
          <p:cNvSpPr>
            <a:spLocks noGrp="1"/>
          </p:cNvSpPr>
          <p:nvPr>
            <p:ph type="title"/>
          </p:nvPr>
        </p:nvSpPr>
        <p:spPr/>
        <p:txBody>
          <a:bodyPr/>
          <a:lstStyle/>
          <a:p>
            <a:r>
              <a:rPr lang="en-US" dirty="0"/>
              <a:t>A seemingly Obvious Conclusion</a:t>
            </a:r>
          </a:p>
        </p:txBody>
      </p:sp>
      <p:grpSp>
        <p:nvGrpSpPr>
          <p:cNvPr id="2" name="Group 1"/>
          <p:cNvGrpSpPr/>
          <p:nvPr/>
        </p:nvGrpSpPr>
        <p:grpSpPr>
          <a:xfrm>
            <a:off x="930043" y="1840520"/>
            <a:ext cx="4073298" cy="4150659"/>
            <a:chOff x="980334" y="1530064"/>
            <a:chExt cx="4073298" cy="4150659"/>
          </a:xfrm>
        </p:grpSpPr>
        <p:grpSp>
          <p:nvGrpSpPr>
            <p:cNvPr id="5" name="Group 4"/>
            <p:cNvGrpSpPr/>
            <p:nvPr/>
          </p:nvGrpSpPr>
          <p:grpSpPr>
            <a:xfrm>
              <a:off x="1016195" y="1612070"/>
              <a:ext cx="3737120" cy="4001110"/>
              <a:chOff x="1063479" y="261300"/>
              <a:chExt cx="3737120" cy="4001110"/>
            </a:xfrm>
          </p:grpSpPr>
          <p:pic>
            <p:nvPicPr>
              <p:cNvPr id="7" name="Picture 6" descr="F:\vivek sharma\Vivek Sharma\kamna\NTU_\7-06-2018\Source\8 and 9a The art of statistics-Anna Karenina\Images\Slide_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98" y="306125"/>
                <a:ext cx="3091501" cy="272527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6"/>
              <p:cNvSpPr txBox="1"/>
              <p:nvPr/>
            </p:nvSpPr>
            <p:spPr>
              <a:xfrm>
                <a:off x="1168416" y="261300"/>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100</a:t>
                </a:r>
              </a:p>
            </p:txBody>
          </p:sp>
          <p:sp>
            <p:nvSpPr>
              <p:cNvPr id="9" name="TextBox 7"/>
              <p:cNvSpPr txBox="1"/>
              <p:nvPr/>
            </p:nvSpPr>
            <p:spPr>
              <a:xfrm>
                <a:off x="1168416" y="754375"/>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80</a:t>
                </a:r>
              </a:p>
            </p:txBody>
          </p:sp>
          <p:sp>
            <p:nvSpPr>
              <p:cNvPr id="10" name="TextBox 8"/>
              <p:cNvSpPr txBox="1"/>
              <p:nvPr/>
            </p:nvSpPr>
            <p:spPr>
              <a:xfrm>
                <a:off x="1168415" y="1263352"/>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60</a:t>
                </a:r>
              </a:p>
            </p:txBody>
          </p:sp>
          <p:sp>
            <p:nvSpPr>
              <p:cNvPr id="11" name="TextBox 9"/>
              <p:cNvSpPr txBox="1"/>
              <p:nvPr/>
            </p:nvSpPr>
            <p:spPr>
              <a:xfrm>
                <a:off x="1168416" y="1774016"/>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40</a:t>
                </a:r>
              </a:p>
            </p:txBody>
          </p:sp>
          <p:sp>
            <p:nvSpPr>
              <p:cNvPr id="12" name="TextBox 10"/>
              <p:cNvSpPr txBox="1"/>
              <p:nvPr/>
            </p:nvSpPr>
            <p:spPr>
              <a:xfrm>
                <a:off x="1168414" y="2284680"/>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20</a:t>
                </a:r>
              </a:p>
            </p:txBody>
          </p:sp>
          <p:sp>
            <p:nvSpPr>
              <p:cNvPr id="13" name="TextBox 11"/>
              <p:cNvSpPr txBox="1"/>
              <p:nvPr/>
            </p:nvSpPr>
            <p:spPr>
              <a:xfrm>
                <a:off x="1168413" y="2783641"/>
                <a:ext cx="594649"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100" dirty="0"/>
                  <a:t>0</a:t>
                </a:r>
              </a:p>
            </p:txBody>
          </p:sp>
          <p:sp>
            <p:nvSpPr>
              <p:cNvPr id="14" name="TextBox 12"/>
              <p:cNvSpPr txBox="1"/>
              <p:nvPr/>
            </p:nvSpPr>
            <p:spPr>
              <a:xfrm>
                <a:off x="1702825" y="2997282"/>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0</a:t>
                </a:r>
              </a:p>
            </p:txBody>
          </p:sp>
          <p:sp>
            <p:nvSpPr>
              <p:cNvPr id="15" name="TextBox 13"/>
              <p:cNvSpPr txBox="1"/>
              <p:nvPr/>
            </p:nvSpPr>
            <p:spPr>
              <a:xfrm>
                <a:off x="1976833" y="2997282"/>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2.5</a:t>
                </a:r>
              </a:p>
            </p:txBody>
          </p:sp>
          <p:sp>
            <p:nvSpPr>
              <p:cNvPr id="16" name="TextBox 14"/>
              <p:cNvSpPr txBox="1"/>
              <p:nvPr/>
            </p:nvSpPr>
            <p:spPr>
              <a:xfrm>
                <a:off x="2356861" y="2998675"/>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5</a:t>
                </a:r>
              </a:p>
            </p:txBody>
          </p:sp>
          <p:sp>
            <p:nvSpPr>
              <p:cNvPr id="17" name="TextBox 15"/>
              <p:cNvSpPr txBox="1"/>
              <p:nvPr/>
            </p:nvSpPr>
            <p:spPr>
              <a:xfrm>
                <a:off x="2613458" y="3000068"/>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7.5</a:t>
                </a:r>
              </a:p>
            </p:txBody>
          </p:sp>
          <p:sp>
            <p:nvSpPr>
              <p:cNvPr id="18" name="TextBox 16"/>
              <p:cNvSpPr txBox="1"/>
              <p:nvPr/>
            </p:nvSpPr>
            <p:spPr>
              <a:xfrm>
                <a:off x="2945982" y="3000068"/>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10</a:t>
                </a:r>
              </a:p>
            </p:txBody>
          </p:sp>
          <p:sp>
            <p:nvSpPr>
              <p:cNvPr id="19" name="TextBox 17"/>
              <p:cNvSpPr txBox="1"/>
              <p:nvPr/>
            </p:nvSpPr>
            <p:spPr>
              <a:xfrm>
                <a:off x="3221402" y="3000068"/>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12.5</a:t>
                </a:r>
              </a:p>
            </p:txBody>
          </p:sp>
          <p:sp>
            <p:nvSpPr>
              <p:cNvPr id="20" name="TextBox 18"/>
              <p:cNvSpPr txBox="1"/>
              <p:nvPr/>
            </p:nvSpPr>
            <p:spPr>
              <a:xfrm>
                <a:off x="3607367" y="3000068"/>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15</a:t>
                </a:r>
              </a:p>
            </p:txBody>
          </p:sp>
          <p:sp>
            <p:nvSpPr>
              <p:cNvPr id="21" name="TextBox 19"/>
              <p:cNvSpPr txBox="1"/>
              <p:nvPr/>
            </p:nvSpPr>
            <p:spPr>
              <a:xfrm>
                <a:off x="3863965" y="2995523"/>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17.5</a:t>
                </a:r>
              </a:p>
            </p:txBody>
          </p:sp>
          <p:sp>
            <p:nvSpPr>
              <p:cNvPr id="22" name="TextBox 20"/>
              <p:cNvSpPr txBox="1"/>
              <p:nvPr/>
            </p:nvSpPr>
            <p:spPr>
              <a:xfrm>
                <a:off x="4243992" y="2993764"/>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20</a:t>
                </a:r>
              </a:p>
            </p:txBody>
          </p:sp>
          <p:sp>
            <p:nvSpPr>
              <p:cNvPr id="23" name="TextBox 21"/>
              <p:cNvSpPr txBox="1"/>
              <p:nvPr/>
            </p:nvSpPr>
            <p:spPr>
              <a:xfrm rot="16200000">
                <a:off x="272082" y="1442264"/>
                <a:ext cx="185979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Relapse-free survival (%)</a:t>
                </a:r>
              </a:p>
            </p:txBody>
          </p:sp>
          <p:sp>
            <p:nvSpPr>
              <p:cNvPr id="24" name="TextBox 22"/>
              <p:cNvSpPr txBox="1"/>
              <p:nvPr/>
            </p:nvSpPr>
            <p:spPr>
              <a:xfrm>
                <a:off x="2792227" y="3212238"/>
                <a:ext cx="99897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Time (years)</a:t>
                </a:r>
              </a:p>
            </p:txBody>
          </p:sp>
          <p:sp>
            <p:nvSpPr>
              <p:cNvPr id="25" name="TextBox 23"/>
              <p:cNvSpPr txBox="1"/>
              <p:nvPr/>
            </p:nvSpPr>
            <p:spPr>
              <a:xfrm>
                <a:off x="1733375" y="2246757"/>
                <a:ext cx="143294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FF0000"/>
                    </a:solidFill>
                  </a:rPr>
                  <a:t>GG3</a:t>
                </a:r>
                <a:r>
                  <a:rPr lang="en-US" sz="1100" dirty="0"/>
                  <a:t> vs. </a:t>
                </a:r>
                <a:r>
                  <a:rPr lang="en-US" sz="1100" dirty="0">
                    <a:solidFill>
                      <a:srgbClr val="00B0F0"/>
                    </a:solidFill>
                  </a:rPr>
                  <a:t>GG1</a:t>
                </a:r>
                <a:r>
                  <a:rPr lang="en-US" sz="1100" dirty="0"/>
                  <a:t> :</a:t>
                </a:r>
              </a:p>
            </p:txBody>
          </p:sp>
          <p:sp>
            <p:nvSpPr>
              <p:cNvPr id="26" name="TextBox 24"/>
              <p:cNvSpPr txBox="1"/>
              <p:nvPr/>
            </p:nvSpPr>
            <p:spPr>
              <a:xfrm>
                <a:off x="1733627" y="2438249"/>
                <a:ext cx="165302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HR = 2.83 [CI 2.13 – 3.77]</a:t>
                </a:r>
              </a:p>
            </p:txBody>
          </p:sp>
          <p:sp>
            <p:nvSpPr>
              <p:cNvPr id="27" name="TextBox 25"/>
              <p:cNvSpPr txBox="1"/>
              <p:nvPr/>
            </p:nvSpPr>
            <p:spPr>
              <a:xfrm>
                <a:off x="1733375" y="2628935"/>
                <a:ext cx="165302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P &lt; 0.001 (</a:t>
                </a:r>
                <a:r>
                  <a:rPr lang="en-US" sz="1100" dirty="0" err="1"/>
                  <a:t>logrank</a:t>
                </a:r>
                <a:r>
                  <a:rPr lang="en-US" sz="1100" dirty="0"/>
                  <a:t> test)</a:t>
                </a:r>
              </a:p>
            </p:txBody>
          </p:sp>
          <p:sp>
            <p:nvSpPr>
              <p:cNvPr id="28" name="TextBox 26"/>
              <p:cNvSpPr txBox="1"/>
              <p:nvPr/>
            </p:nvSpPr>
            <p:spPr>
              <a:xfrm>
                <a:off x="1097308" y="3363828"/>
                <a:ext cx="118627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Number at risk</a:t>
                </a:r>
              </a:p>
            </p:txBody>
          </p:sp>
          <p:sp>
            <p:nvSpPr>
              <p:cNvPr id="29" name="TextBox 27"/>
              <p:cNvSpPr txBox="1"/>
              <p:nvPr/>
            </p:nvSpPr>
            <p:spPr>
              <a:xfrm>
                <a:off x="1097308" y="3585459"/>
                <a:ext cx="3439066"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B0F0"/>
                    </a:solidFill>
                  </a:rPr>
                  <a:t>GG1       279   242   206   123   59   26   12   3</a:t>
                </a:r>
              </a:p>
            </p:txBody>
          </p:sp>
          <p:sp>
            <p:nvSpPr>
              <p:cNvPr id="30" name="TextBox 28"/>
              <p:cNvSpPr txBox="1"/>
              <p:nvPr/>
            </p:nvSpPr>
            <p:spPr>
              <a:xfrm>
                <a:off x="1095813" y="3795215"/>
                <a:ext cx="3439066"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FF0000"/>
                    </a:solidFill>
                  </a:rPr>
                  <a:t>GG3       291   191   139   83     39   18     4   </a:t>
                </a:r>
              </a:p>
            </p:txBody>
          </p:sp>
          <p:sp>
            <p:nvSpPr>
              <p:cNvPr id="31" name="TextBox 29"/>
              <p:cNvSpPr txBox="1"/>
              <p:nvPr/>
            </p:nvSpPr>
            <p:spPr>
              <a:xfrm>
                <a:off x="1079494" y="3985411"/>
                <a:ext cx="3439066"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total       570   434   345   206   98   44   16   3</a:t>
                </a:r>
              </a:p>
            </p:txBody>
          </p:sp>
          <p:sp>
            <p:nvSpPr>
              <p:cNvPr id="32" name="TextBox 30"/>
              <p:cNvSpPr txBox="1"/>
              <p:nvPr/>
            </p:nvSpPr>
            <p:spPr>
              <a:xfrm>
                <a:off x="4172505" y="1328484"/>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00B0F0"/>
                    </a:solidFill>
                  </a:rPr>
                  <a:t>GG1</a:t>
                </a:r>
              </a:p>
            </p:txBody>
          </p:sp>
          <p:sp>
            <p:nvSpPr>
              <p:cNvPr id="33" name="TextBox 31"/>
              <p:cNvSpPr txBox="1"/>
              <p:nvPr/>
            </p:nvSpPr>
            <p:spPr>
              <a:xfrm>
                <a:off x="4055961" y="1935055"/>
                <a:ext cx="440671"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rgbClr val="FF0000"/>
                    </a:solidFill>
                  </a:rPr>
                  <a:t>GG3</a:t>
                </a:r>
              </a:p>
            </p:txBody>
          </p:sp>
        </p:grpSp>
        <p:sp>
          <p:nvSpPr>
            <p:cNvPr id="6" name="Rectangle 5"/>
            <p:cNvSpPr/>
            <p:nvPr/>
          </p:nvSpPr>
          <p:spPr>
            <a:xfrm>
              <a:off x="980334" y="1530064"/>
              <a:ext cx="4073298" cy="4150659"/>
            </a:xfrm>
            <a:prstGeom prst="rect">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grpSp>
      <p:sp>
        <p:nvSpPr>
          <p:cNvPr id="36" name="Content Placeholder 3"/>
          <p:cNvSpPr txBox="1">
            <a:spLocks/>
          </p:cNvSpPr>
          <p:nvPr/>
        </p:nvSpPr>
        <p:spPr>
          <a:xfrm>
            <a:off x="5338458" y="5150462"/>
            <a:ext cx="6258616" cy="1089677"/>
          </a:xfrm>
          <a:prstGeom prst="rect">
            <a:avLst/>
          </a:prstGeom>
          <a:solidFill>
            <a:schemeClr val="bg1"/>
          </a:solidFill>
          <a:ln w="28575">
            <a:solidFill>
              <a:srgbClr val="0074AF"/>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 straightforward Cox’s proportional hazard analysis. Anything more/wrong?</a:t>
            </a:r>
          </a:p>
        </p:txBody>
      </p:sp>
    </p:spTree>
    <p:extLst>
      <p:ext uri="{BB962C8B-B14F-4D97-AF65-F5344CB8AC3E}">
        <p14:creationId xmlns:p14="http://schemas.microsoft.com/office/powerpoint/2010/main" val="1687077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4294967295"/>
          </p:nvPr>
        </p:nvSpPr>
        <p:spPr>
          <a:xfrm>
            <a:off x="5323785" y="2864770"/>
            <a:ext cx="6258615" cy="1608749"/>
          </a:xfrm>
          <a:solidFill>
            <a:schemeClr val="bg1"/>
          </a:solidFill>
          <a:ln w="28575">
            <a:solidFill>
              <a:srgbClr val="0074AF"/>
            </a:solidFill>
          </a:ln>
        </p:spPr>
        <p:txBody>
          <a:bodyPr>
            <a:noAutofit/>
          </a:bodyPr>
          <a:lstStyle/>
          <a:p>
            <a:r>
              <a:rPr lang="en-US" sz="2400" dirty="0"/>
              <a:t>Theoretical null distribution used in Cox’s proportion hazard analysis does not match the empirical null distribution.</a:t>
            </a:r>
          </a:p>
          <a:p>
            <a:r>
              <a:rPr lang="en-US" sz="2400" dirty="0"/>
              <a:t>What can we do about this?</a:t>
            </a:r>
          </a:p>
        </p:txBody>
      </p:sp>
      <p:sp>
        <p:nvSpPr>
          <p:cNvPr id="63" name="TextBox 62"/>
          <p:cNvSpPr txBox="1"/>
          <p:nvPr/>
        </p:nvSpPr>
        <p:spPr>
          <a:xfrm>
            <a:off x="609600" y="1199517"/>
            <a:ext cx="4714185" cy="5491687"/>
          </a:xfrm>
          <a:prstGeom prst="rect">
            <a:avLst/>
          </a:prstGeom>
          <a:solidFill>
            <a:schemeClr val="bg1"/>
          </a:solidFill>
          <a:ln w="88900" cap="sq" cmpd="thickThin">
            <a:solidFill>
              <a:srgbClr val="0074AF"/>
            </a:solidFill>
            <a:prstDash val="solid"/>
            <a:miter lim="800000"/>
          </a:ln>
          <a:effectLst>
            <a:innerShdw blurRad="76200">
              <a:srgbClr val="000000"/>
            </a:innerShdw>
          </a:effectLst>
        </p:spPr>
        <p:txBody>
          <a:bodyPr wrap="square" rtlCol="0" anchor="ctr">
            <a:noAutofit/>
          </a:bodyPr>
          <a:lstStyle/>
          <a:p>
            <a:endParaRPr lang="en-GB" sz="2400" dirty="0"/>
          </a:p>
        </p:txBody>
      </p:sp>
      <p:sp>
        <p:nvSpPr>
          <p:cNvPr id="4" name="Title 3"/>
          <p:cNvSpPr>
            <a:spLocks noGrp="1"/>
          </p:cNvSpPr>
          <p:nvPr>
            <p:ph type="title"/>
          </p:nvPr>
        </p:nvSpPr>
        <p:spPr/>
        <p:txBody>
          <a:bodyPr>
            <a:normAutofit/>
          </a:bodyPr>
          <a:lstStyle/>
          <a:p>
            <a:r>
              <a:rPr lang="en-SG" dirty="0"/>
              <a:t>Almost all Random Signatures also have p-value &lt; 0.05</a:t>
            </a:r>
          </a:p>
        </p:txBody>
      </p:sp>
      <p:grpSp>
        <p:nvGrpSpPr>
          <p:cNvPr id="3" name="Group 2"/>
          <p:cNvGrpSpPr/>
          <p:nvPr/>
        </p:nvGrpSpPr>
        <p:grpSpPr>
          <a:xfrm>
            <a:off x="1122077" y="1306768"/>
            <a:ext cx="3644877" cy="5277184"/>
            <a:chOff x="986419" y="402498"/>
            <a:chExt cx="3644877" cy="6446047"/>
          </a:xfrm>
        </p:grpSpPr>
        <p:sp>
          <p:nvSpPr>
            <p:cNvPr id="7" name="TextBox 1"/>
            <p:cNvSpPr txBox="1"/>
            <p:nvPr/>
          </p:nvSpPr>
          <p:spPr>
            <a:xfrm>
              <a:off x="1462608" y="6540768"/>
              <a:ext cx="3168688"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err="1"/>
                <a:t>Venet</a:t>
              </a:r>
              <a:r>
                <a:rPr lang="en-US" sz="1400" dirty="0"/>
                <a:t> et al., PLOS </a:t>
              </a:r>
              <a:r>
                <a:rPr lang="en-US" sz="1400" dirty="0" err="1"/>
                <a:t>Comput</a:t>
              </a:r>
              <a:r>
                <a:rPr lang="en-US" sz="1400" dirty="0"/>
                <a:t> </a:t>
              </a:r>
              <a:r>
                <a:rPr lang="en-US" sz="1400" dirty="0" err="1"/>
                <a:t>Biol</a:t>
              </a:r>
              <a:r>
                <a:rPr lang="en-US" sz="1400" dirty="0"/>
                <a:t>, 2011</a:t>
              </a:r>
            </a:p>
          </p:txBody>
        </p:sp>
        <p:pic>
          <p:nvPicPr>
            <p:cNvPr id="8" name="Picture 7" descr="F:\vivek sharma\Vivek Sharma\kamna\NTU_\7-06-2018\Source\8 and 9a The art of statistics-Anna Karenina\Images\13.jpg"/>
            <p:cNvPicPr>
              <a:picLocks noChangeAspect="1" noChangeArrowheads="1"/>
            </p:cNvPicPr>
            <p:nvPr/>
          </p:nvPicPr>
          <p:blipFill rotWithShape="1">
            <a:blip r:embed="rId2">
              <a:extLst>
                <a:ext uri="{28A0092B-C50C-407E-A947-70E740481C1C}">
                  <a14:useLocalDpi xmlns:a14="http://schemas.microsoft.com/office/drawing/2010/main" val="0"/>
                </a:ext>
              </a:extLst>
            </a:blip>
            <a:srcRect l="14838" t="6747" r="48526" b="5199"/>
            <a:stretch/>
          </p:blipFill>
          <p:spPr bwMode="auto">
            <a:xfrm>
              <a:off x="1924067" y="572505"/>
              <a:ext cx="2266122" cy="572493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992552" y="90375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PEI</a:t>
              </a:r>
            </a:p>
          </p:txBody>
        </p:sp>
        <p:sp>
          <p:nvSpPr>
            <p:cNvPr id="10" name="TextBox 9"/>
            <p:cNvSpPr txBox="1"/>
            <p:nvPr/>
          </p:nvSpPr>
          <p:spPr>
            <a:xfrm>
              <a:off x="992552" y="100378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ADORNO</a:t>
              </a:r>
            </a:p>
          </p:txBody>
        </p:sp>
        <p:sp>
          <p:nvSpPr>
            <p:cNvPr id="11" name="TextBox 10"/>
            <p:cNvSpPr txBox="1"/>
            <p:nvPr/>
          </p:nvSpPr>
          <p:spPr>
            <a:xfrm>
              <a:off x="992551" y="111063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WELM</a:t>
              </a:r>
            </a:p>
          </p:txBody>
        </p:sp>
        <p:sp>
          <p:nvSpPr>
            <p:cNvPr id="12" name="TextBox 11"/>
            <p:cNvSpPr txBox="1"/>
            <p:nvPr/>
          </p:nvSpPr>
          <p:spPr>
            <a:xfrm>
              <a:off x="992552" y="120994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BUFFA</a:t>
              </a:r>
            </a:p>
          </p:txBody>
        </p:sp>
        <p:sp>
          <p:nvSpPr>
            <p:cNvPr id="13" name="TextBox 12"/>
            <p:cNvSpPr txBox="1"/>
            <p:nvPr/>
          </p:nvSpPr>
          <p:spPr>
            <a:xfrm>
              <a:off x="992552" y="130997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VALASTYAN</a:t>
              </a:r>
            </a:p>
          </p:txBody>
        </p:sp>
        <p:sp>
          <p:nvSpPr>
            <p:cNvPr id="14" name="TextBox 13"/>
            <p:cNvSpPr txBox="1"/>
            <p:nvPr/>
          </p:nvSpPr>
          <p:spPr>
            <a:xfrm>
              <a:off x="992552" y="141000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TAVAZOIE</a:t>
              </a:r>
            </a:p>
          </p:txBody>
        </p:sp>
        <p:sp>
          <p:nvSpPr>
            <p:cNvPr id="15" name="TextBox 14"/>
            <p:cNvSpPr txBox="1"/>
            <p:nvPr/>
          </p:nvSpPr>
          <p:spPr>
            <a:xfrm>
              <a:off x="992550" y="152338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HE</a:t>
              </a:r>
            </a:p>
          </p:txBody>
        </p:sp>
        <p:sp>
          <p:nvSpPr>
            <p:cNvPr id="16" name="TextBox 15"/>
            <p:cNvSpPr txBox="1"/>
            <p:nvPr/>
          </p:nvSpPr>
          <p:spPr>
            <a:xfrm>
              <a:off x="992549" y="162340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GLINSKY</a:t>
              </a:r>
            </a:p>
          </p:txBody>
        </p:sp>
        <p:sp>
          <p:nvSpPr>
            <p:cNvPr id="17" name="TextBox 16"/>
            <p:cNvSpPr txBox="1"/>
            <p:nvPr/>
          </p:nvSpPr>
          <p:spPr>
            <a:xfrm>
              <a:off x="992548" y="171980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HU</a:t>
              </a:r>
            </a:p>
          </p:txBody>
        </p:sp>
        <p:sp>
          <p:nvSpPr>
            <p:cNvPr id="18" name="TextBox 17"/>
            <p:cNvSpPr txBox="1"/>
            <p:nvPr/>
          </p:nvSpPr>
          <p:spPr>
            <a:xfrm>
              <a:off x="992548" y="182751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YU</a:t>
              </a:r>
            </a:p>
          </p:txBody>
        </p:sp>
        <p:sp>
          <p:nvSpPr>
            <p:cNvPr id="19" name="TextBox 18"/>
            <p:cNvSpPr txBox="1"/>
            <p:nvPr/>
          </p:nvSpPr>
          <p:spPr>
            <a:xfrm>
              <a:off x="992552" y="193591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SORLIE</a:t>
              </a:r>
            </a:p>
          </p:txBody>
        </p:sp>
        <p:sp>
          <p:nvSpPr>
            <p:cNvPr id="20" name="TextBox 19"/>
            <p:cNvSpPr txBox="1"/>
            <p:nvPr/>
          </p:nvSpPr>
          <p:spPr>
            <a:xfrm>
              <a:off x="992552" y="203677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RAMASWAMY</a:t>
              </a:r>
            </a:p>
          </p:txBody>
        </p:sp>
        <p:sp>
          <p:nvSpPr>
            <p:cNvPr id="21" name="TextBox 20"/>
            <p:cNvSpPr txBox="1"/>
            <p:nvPr/>
          </p:nvSpPr>
          <p:spPr>
            <a:xfrm>
              <a:off x="992552" y="213597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PAIK</a:t>
              </a:r>
            </a:p>
          </p:txBody>
        </p:sp>
        <p:sp>
          <p:nvSpPr>
            <p:cNvPr id="22" name="TextBox 21"/>
            <p:cNvSpPr txBox="1"/>
            <p:nvPr/>
          </p:nvSpPr>
          <p:spPr>
            <a:xfrm>
              <a:off x="992547" y="223600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IVSHINA</a:t>
              </a:r>
            </a:p>
          </p:txBody>
        </p:sp>
        <p:sp>
          <p:nvSpPr>
            <p:cNvPr id="23" name="TextBox 22"/>
            <p:cNvSpPr txBox="1"/>
            <p:nvPr/>
          </p:nvSpPr>
          <p:spPr>
            <a:xfrm>
              <a:off x="992547" y="233794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MILLER</a:t>
              </a:r>
            </a:p>
          </p:txBody>
        </p:sp>
        <p:sp>
          <p:nvSpPr>
            <p:cNvPr id="24" name="TextBox 23"/>
            <p:cNvSpPr txBox="1"/>
            <p:nvPr/>
          </p:nvSpPr>
          <p:spPr>
            <a:xfrm>
              <a:off x="992547" y="243235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KORKOLA</a:t>
              </a:r>
            </a:p>
          </p:txBody>
        </p:sp>
        <p:sp>
          <p:nvSpPr>
            <p:cNvPr id="25" name="TextBox 24"/>
            <p:cNvSpPr txBox="1"/>
            <p:nvPr/>
          </p:nvSpPr>
          <p:spPr>
            <a:xfrm>
              <a:off x="992547" y="253854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MA</a:t>
              </a:r>
            </a:p>
          </p:txBody>
        </p:sp>
        <p:sp>
          <p:nvSpPr>
            <p:cNvPr id="26" name="TextBox 25"/>
            <p:cNvSpPr txBox="1"/>
            <p:nvPr/>
          </p:nvSpPr>
          <p:spPr>
            <a:xfrm>
              <a:off x="992547" y="264488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BUESS</a:t>
              </a:r>
            </a:p>
          </p:txBody>
        </p:sp>
        <p:sp>
          <p:nvSpPr>
            <p:cNvPr id="27" name="TextBox 26"/>
            <p:cNvSpPr txBox="1"/>
            <p:nvPr/>
          </p:nvSpPr>
          <p:spPr>
            <a:xfrm>
              <a:off x="992546" y="273860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DAI</a:t>
              </a:r>
            </a:p>
          </p:txBody>
        </p:sp>
        <p:sp>
          <p:nvSpPr>
            <p:cNvPr id="28" name="TextBox 27"/>
            <p:cNvSpPr txBox="1"/>
            <p:nvPr/>
          </p:nvSpPr>
          <p:spPr>
            <a:xfrm>
              <a:off x="992546" y="284631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WONG-PROTEAS</a:t>
              </a:r>
            </a:p>
          </p:txBody>
        </p:sp>
        <p:sp>
          <p:nvSpPr>
            <p:cNvPr id="29" name="TextBox 28"/>
            <p:cNvSpPr txBox="1"/>
            <p:nvPr/>
          </p:nvSpPr>
          <p:spPr>
            <a:xfrm>
              <a:off x="992546" y="295154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PAWITAN</a:t>
              </a:r>
            </a:p>
          </p:txBody>
        </p:sp>
        <p:sp>
          <p:nvSpPr>
            <p:cNvPr id="30" name="TextBox 29"/>
            <p:cNvSpPr txBox="1"/>
            <p:nvPr/>
          </p:nvSpPr>
          <p:spPr>
            <a:xfrm>
              <a:off x="992552" y="304636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SHIPITSIN</a:t>
              </a:r>
            </a:p>
          </p:txBody>
        </p:sp>
        <p:sp>
          <p:nvSpPr>
            <p:cNvPr id="31" name="TextBox 30"/>
            <p:cNvSpPr txBox="1"/>
            <p:nvPr/>
          </p:nvSpPr>
          <p:spPr>
            <a:xfrm>
              <a:off x="992545" y="315954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VANTVEER</a:t>
              </a:r>
            </a:p>
          </p:txBody>
        </p:sp>
        <p:sp>
          <p:nvSpPr>
            <p:cNvPr id="32" name="TextBox 31"/>
            <p:cNvSpPr txBox="1"/>
            <p:nvPr/>
          </p:nvSpPr>
          <p:spPr>
            <a:xfrm>
              <a:off x="992545" y="325527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RHODES</a:t>
              </a:r>
            </a:p>
          </p:txBody>
        </p:sp>
        <p:sp>
          <p:nvSpPr>
            <p:cNvPr id="33" name="TextBox 32"/>
            <p:cNvSpPr txBox="1"/>
            <p:nvPr/>
          </p:nvSpPr>
          <p:spPr>
            <a:xfrm>
              <a:off x="992545" y="335395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WANG-76</a:t>
              </a:r>
            </a:p>
          </p:txBody>
        </p:sp>
        <p:sp>
          <p:nvSpPr>
            <p:cNvPr id="34" name="TextBox 33"/>
            <p:cNvSpPr txBox="1"/>
            <p:nvPr/>
          </p:nvSpPr>
          <p:spPr>
            <a:xfrm>
              <a:off x="992544" y="346243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CARTER</a:t>
              </a:r>
            </a:p>
          </p:txBody>
        </p:sp>
        <p:sp>
          <p:nvSpPr>
            <p:cNvPr id="35" name="TextBox 34"/>
            <p:cNvSpPr txBox="1"/>
            <p:nvPr/>
          </p:nvSpPr>
          <p:spPr>
            <a:xfrm>
              <a:off x="986426" y="356246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HALLSTROM</a:t>
              </a:r>
            </a:p>
          </p:txBody>
        </p:sp>
        <p:sp>
          <p:nvSpPr>
            <p:cNvPr id="36" name="TextBox 35"/>
            <p:cNvSpPr txBox="1"/>
            <p:nvPr/>
          </p:nvSpPr>
          <p:spPr>
            <a:xfrm>
              <a:off x="986426" y="366154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SOTIRIOU-GGI</a:t>
              </a:r>
            </a:p>
          </p:txBody>
        </p:sp>
        <p:sp>
          <p:nvSpPr>
            <p:cNvPr id="37" name="TextBox 36"/>
            <p:cNvSpPr txBox="1"/>
            <p:nvPr/>
          </p:nvSpPr>
          <p:spPr>
            <a:xfrm>
              <a:off x="986426" y="376749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ABBA</a:t>
              </a:r>
            </a:p>
          </p:txBody>
        </p:sp>
        <p:sp>
          <p:nvSpPr>
            <p:cNvPr id="38" name="TextBox 37"/>
            <p:cNvSpPr txBox="1"/>
            <p:nvPr/>
          </p:nvSpPr>
          <p:spPr>
            <a:xfrm>
              <a:off x="986426" y="387357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META-PCNA</a:t>
              </a:r>
            </a:p>
          </p:txBody>
        </p:sp>
        <p:sp>
          <p:nvSpPr>
            <p:cNvPr id="39" name="TextBox 38"/>
            <p:cNvSpPr txBox="1"/>
            <p:nvPr/>
          </p:nvSpPr>
          <p:spPr>
            <a:xfrm>
              <a:off x="986425" y="396754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CHI</a:t>
              </a:r>
            </a:p>
          </p:txBody>
        </p:sp>
        <p:sp>
          <p:nvSpPr>
            <p:cNvPr id="40" name="TextBox 39"/>
            <p:cNvSpPr txBox="1"/>
            <p:nvPr/>
          </p:nvSpPr>
          <p:spPr>
            <a:xfrm>
              <a:off x="986425" y="407213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MORI</a:t>
              </a:r>
            </a:p>
          </p:txBody>
        </p:sp>
        <p:sp>
          <p:nvSpPr>
            <p:cNvPr id="41" name="TextBox 40"/>
            <p:cNvSpPr txBox="1"/>
            <p:nvPr/>
          </p:nvSpPr>
          <p:spPr>
            <a:xfrm>
              <a:off x="986424" y="417216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SAAL</a:t>
              </a:r>
            </a:p>
          </p:txBody>
        </p:sp>
        <p:sp>
          <p:nvSpPr>
            <p:cNvPr id="42" name="TextBox 41"/>
            <p:cNvSpPr txBox="1"/>
            <p:nvPr/>
          </p:nvSpPr>
          <p:spPr>
            <a:xfrm>
              <a:off x="986424" y="428008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LIU</a:t>
              </a:r>
            </a:p>
          </p:txBody>
        </p:sp>
        <p:sp>
          <p:nvSpPr>
            <p:cNvPr id="43" name="TextBox 42"/>
            <p:cNvSpPr txBox="1"/>
            <p:nvPr/>
          </p:nvSpPr>
          <p:spPr>
            <a:xfrm>
              <a:off x="989628" y="438011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KOK</a:t>
              </a:r>
            </a:p>
          </p:txBody>
        </p:sp>
        <p:sp>
          <p:nvSpPr>
            <p:cNvPr id="44" name="TextBox 43"/>
            <p:cNvSpPr txBox="1"/>
            <p:nvPr/>
          </p:nvSpPr>
          <p:spPr>
            <a:xfrm>
              <a:off x="986423" y="447464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WONG-MITOCHON</a:t>
              </a:r>
            </a:p>
          </p:txBody>
        </p:sp>
        <p:sp>
          <p:nvSpPr>
            <p:cNvPr id="45" name="TextBox 44"/>
            <p:cNvSpPr txBox="1"/>
            <p:nvPr/>
          </p:nvSpPr>
          <p:spPr>
            <a:xfrm>
              <a:off x="986422" y="458687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WANG-ALK5T204D</a:t>
              </a:r>
            </a:p>
          </p:txBody>
        </p:sp>
        <p:sp>
          <p:nvSpPr>
            <p:cNvPr id="46" name="TextBox 45"/>
            <p:cNvSpPr txBox="1"/>
            <p:nvPr/>
          </p:nvSpPr>
          <p:spPr>
            <a:xfrm>
              <a:off x="992552" y="468238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TAUBE</a:t>
              </a:r>
            </a:p>
          </p:txBody>
        </p:sp>
        <p:sp>
          <p:nvSpPr>
            <p:cNvPr id="47" name="TextBox 46"/>
            <p:cNvSpPr txBox="1"/>
            <p:nvPr/>
          </p:nvSpPr>
          <p:spPr>
            <a:xfrm>
              <a:off x="992552" y="478692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WONG-ESC</a:t>
              </a:r>
            </a:p>
          </p:txBody>
        </p:sp>
        <p:sp>
          <p:nvSpPr>
            <p:cNvPr id="48" name="TextBox 47"/>
            <p:cNvSpPr txBox="1"/>
            <p:nvPr/>
          </p:nvSpPr>
          <p:spPr>
            <a:xfrm>
              <a:off x="986421" y="488695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SOTIRIOUS-93</a:t>
              </a:r>
            </a:p>
          </p:txBody>
        </p:sp>
        <p:sp>
          <p:nvSpPr>
            <p:cNvPr id="49" name="TextBox 48"/>
            <p:cNvSpPr txBox="1"/>
            <p:nvPr/>
          </p:nvSpPr>
          <p:spPr>
            <a:xfrm>
              <a:off x="986420" y="498886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CHANG</a:t>
              </a:r>
            </a:p>
          </p:txBody>
        </p:sp>
        <p:sp>
          <p:nvSpPr>
            <p:cNvPr id="50" name="TextBox 49"/>
            <p:cNvSpPr txBox="1"/>
            <p:nvPr/>
          </p:nvSpPr>
          <p:spPr>
            <a:xfrm>
              <a:off x="986420" y="508511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BEN-PORATH-EXP1</a:t>
              </a:r>
            </a:p>
          </p:txBody>
        </p:sp>
        <p:sp>
          <p:nvSpPr>
            <p:cNvPr id="51" name="TextBox 50"/>
            <p:cNvSpPr txBox="1"/>
            <p:nvPr/>
          </p:nvSpPr>
          <p:spPr>
            <a:xfrm>
              <a:off x="986420" y="519282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CRAWFORD</a:t>
              </a:r>
            </a:p>
          </p:txBody>
        </p:sp>
        <p:sp>
          <p:nvSpPr>
            <p:cNvPr id="52" name="TextBox 51"/>
            <p:cNvSpPr txBox="1"/>
            <p:nvPr/>
          </p:nvSpPr>
          <p:spPr>
            <a:xfrm>
              <a:off x="986419" y="529285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WEST</a:t>
              </a:r>
            </a:p>
          </p:txBody>
        </p:sp>
        <p:sp>
          <p:nvSpPr>
            <p:cNvPr id="53" name="TextBox 52"/>
            <p:cNvSpPr txBox="1"/>
            <p:nvPr/>
          </p:nvSpPr>
          <p:spPr>
            <a:xfrm>
              <a:off x="986419" y="539288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WHITEFIELD</a:t>
              </a:r>
            </a:p>
          </p:txBody>
        </p:sp>
        <p:sp>
          <p:nvSpPr>
            <p:cNvPr id="54" name="TextBox 53"/>
            <p:cNvSpPr txBox="1"/>
            <p:nvPr/>
          </p:nvSpPr>
          <p:spPr>
            <a:xfrm>
              <a:off x="986419" y="550059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BEN-PORATH-PRC2</a:t>
              </a:r>
            </a:p>
          </p:txBody>
        </p:sp>
        <p:sp>
          <p:nvSpPr>
            <p:cNvPr id="55" name="TextBox 54"/>
            <p:cNvSpPr txBox="1"/>
            <p:nvPr/>
          </p:nvSpPr>
          <p:spPr>
            <a:xfrm>
              <a:off x="986419" y="560062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REUTER</a:t>
              </a:r>
            </a:p>
          </p:txBody>
        </p:sp>
        <p:sp>
          <p:nvSpPr>
            <p:cNvPr id="56" name="TextBox 55"/>
            <p:cNvSpPr txBox="1"/>
            <p:nvPr/>
          </p:nvSpPr>
          <p:spPr>
            <a:xfrm>
              <a:off x="986419" y="570833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HUA</a:t>
              </a:r>
            </a:p>
          </p:txBody>
        </p:sp>
        <p:sp>
          <p:nvSpPr>
            <p:cNvPr id="57" name="TextBox 56"/>
            <p:cNvSpPr txBox="1"/>
            <p:nvPr/>
          </p:nvSpPr>
          <p:spPr>
            <a:xfrm>
              <a:off x="3262526" y="402498"/>
              <a:ext cx="100717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Log</a:t>
              </a:r>
              <a:r>
                <a:rPr lang="en-US" sz="1200" baseline="-25000" dirty="0">
                  <a:solidFill>
                    <a:srgbClr val="0070C0"/>
                  </a:solidFill>
                </a:rPr>
                <a:t>10</a:t>
              </a:r>
              <a:r>
                <a:rPr lang="en-US" sz="1200" dirty="0">
                  <a:solidFill>
                    <a:srgbClr val="0070C0"/>
                  </a:solidFill>
                </a:rPr>
                <a:t>(0.05)</a:t>
              </a:r>
            </a:p>
          </p:txBody>
        </p:sp>
        <p:sp>
          <p:nvSpPr>
            <p:cNvPr id="58" name="TextBox 57"/>
            <p:cNvSpPr txBox="1"/>
            <p:nvPr/>
          </p:nvSpPr>
          <p:spPr>
            <a:xfrm>
              <a:off x="2506874" y="6297509"/>
              <a:ext cx="1200317"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P-value (log</a:t>
              </a:r>
              <a:r>
                <a:rPr lang="en-US" sz="1100" baseline="-25000" dirty="0"/>
                <a:t>10</a:t>
              </a:r>
              <a:r>
                <a:rPr lang="en-US" sz="1100" dirty="0"/>
                <a:t>)</a:t>
              </a:r>
            </a:p>
          </p:txBody>
        </p:sp>
        <p:sp>
          <p:nvSpPr>
            <p:cNvPr id="59" name="TextBox 58"/>
            <p:cNvSpPr txBox="1"/>
            <p:nvPr/>
          </p:nvSpPr>
          <p:spPr>
            <a:xfrm>
              <a:off x="2069915"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-15</a:t>
              </a:r>
            </a:p>
          </p:txBody>
        </p:sp>
        <p:sp>
          <p:nvSpPr>
            <p:cNvPr id="60" name="TextBox 59"/>
            <p:cNvSpPr txBox="1"/>
            <p:nvPr/>
          </p:nvSpPr>
          <p:spPr>
            <a:xfrm>
              <a:off x="2572563"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-10</a:t>
              </a:r>
            </a:p>
          </p:txBody>
        </p:sp>
        <p:sp>
          <p:nvSpPr>
            <p:cNvPr id="61" name="TextBox 60"/>
            <p:cNvSpPr txBox="1"/>
            <p:nvPr/>
          </p:nvSpPr>
          <p:spPr>
            <a:xfrm>
              <a:off x="3046952"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-5</a:t>
              </a:r>
            </a:p>
          </p:txBody>
        </p:sp>
        <p:sp>
          <p:nvSpPr>
            <p:cNvPr id="62" name="TextBox 61"/>
            <p:cNvSpPr txBox="1"/>
            <p:nvPr/>
          </p:nvSpPr>
          <p:spPr>
            <a:xfrm>
              <a:off x="3545993"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0</a:t>
              </a:r>
            </a:p>
          </p:txBody>
        </p:sp>
      </p:grpSp>
    </p:spTree>
    <p:extLst>
      <p:ext uri="{BB962C8B-B14F-4D97-AF65-F5344CB8AC3E}">
        <p14:creationId xmlns:p14="http://schemas.microsoft.com/office/powerpoint/2010/main" val="518819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Null Distribution</a:t>
            </a:r>
          </a:p>
        </p:txBody>
      </p:sp>
      <p:sp>
        <p:nvSpPr>
          <p:cNvPr id="15" name="Down Arrow 7"/>
          <p:cNvSpPr/>
          <p:nvPr/>
        </p:nvSpPr>
        <p:spPr>
          <a:xfrm rot="16200000">
            <a:off x="2084447" y="-147137"/>
            <a:ext cx="2263913" cy="5212441"/>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63913"/>
              <a:gd name="connsiteY0" fmla="*/ 4156748 h 5212441"/>
              <a:gd name="connsiteX1" fmla="*/ 1713 w 2263913"/>
              <a:gd name="connsiteY1" fmla="*/ 4156748 h 5212441"/>
              <a:gd name="connsiteX2" fmla="*/ 1713 w 2263913"/>
              <a:gd name="connsiteY2" fmla="*/ 0 h 5212441"/>
              <a:gd name="connsiteX3" fmla="*/ 1509846 w 2263913"/>
              <a:gd name="connsiteY3" fmla="*/ 0 h 5212441"/>
              <a:gd name="connsiteX4" fmla="*/ 1509846 w 2263913"/>
              <a:gd name="connsiteY4" fmla="*/ 4156748 h 5212441"/>
              <a:gd name="connsiteX5" fmla="*/ 2263913 w 2263913"/>
              <a:gd name="connsiteY5" fmla="*/ 4156748 h 5212441"/>
              <a:gd name="connsiteX6" fmla="*/ 755780 w 2263913"/>
              <a:gd name="connsiteY6" fmla="*/ 5212441 h 5212441"/>
              <a:gd name="connsiteX7" fmla="*/ 0 w 2263913"/>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3" h="5212441">
                <a:moveTo>
                  <a:pt x="0" y="4156748"/>
                </a:moveTo>
                <a:lnTo>
                  <a:pt x="1713" y="4156748"/>
                </a:lnTo>
                <a:lnTo>
                  <a:pt x="1713" y="0"/>
                </a:lnTo>
                <a:lnTo>
                  <a:pt x="1509846" y="0"/>
                </a:lnTo>
                <a:lnTo>
                  <a:pt x="1509846" y="4156748"/>
                </a:lnTo>
                <a:lnTo>
                  <a:pt x="2263913" y="4156748"/>
                </a:lnTo>
                <a:lnTo>
                  <a:pt x="755780"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Down Arrow 10"/>
          <p:cNvSpPr/>
          <p:nvPr/>
        </p:nvSpPr>
        <p:spPr>
          <a:xfrm rot="5400000">
            <a:off x="7845858" y="-149350"/>
            <a:ext cx="2263918"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63918"/>
              <a:gd name="connsiteY0" fmla="*/ 4161186 h 5216880"/>
              <a:gd name="connsiteX1" fmla="*/ 754067 w 2263918"/>
              <a:gd name="connsiteY1" fmla="*/ 4161186 h 5216880"/>
              <a:gd name="connsiteX2" fmla="*/ 754067 w 2263918"/>
              <a:gd name="connsiteY2" fmla="*/ 0 h 5216880"/>
              <a:gd name="connsiteX3" fmla="*/ 2262202 w 2263918"/>
              <a:gd name="connsiteY3" fmla="*/ 0 h 5216880"/>
              <a:gd name="connsiteX4" fmla="*/ 2262202 w 2263918"/>
              <a:gd name="connsiteY4" fmla="*/ 4161186 h 5216880"/>
              <a:gd name="connsiteX5" fmla="*/ 2263918 w 2263918"/>
              <a:gd name="connsiteY5" fmla="*/ 4184336 h 5216880"/>
              <a:gd name="connsiteX6" fmla="*/ 1508135 w 2263918"/>
              <a:gd name="connsiteY6" fmla="*/ 5216880 h 5216880"/>
              <a:gd name="connsiteX7" fmla="*/ 0 w 2263918"/>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8" h="5216880">
                <a:moveTo>
                  <a:pt x="0" y="4161186"/>
                </a:moveTo>
                <a:lnTo>
                  <a:pt x="754067" y="4161186"/>
                </a:lnTo>
                <a:lnTo>
                  <a:pt x="754067" y="0"/>
                </a:lnTo>
                <a:lnTo>
                  <a:pt x="2262202" y="0"/>
                </a:lnTo>
                <a:lnTo>
                  <a:pt x="2262202" y="4161186"/>
                </a:lnTo>
                <a:lnTo>
                  <a:pt x="2263918" y="4184336"/>
                </a:lnTo>
                <a:lnTo>
                  <a:pt x="1508135"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Down Arrow 12"/>
          <p:cNvSpPr/>
          <p:nvPr/>
        </p:nvSpPr>
        <p:spPr>
          <a:xfrm rot="16200000">
            <a:off x="2076732" y="2109493"/>
            <a:ext cx="2275488" cy="5208585"/>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75488"/>
              <a:gd name="connsiteY0" fmla="*/ 4156748 h 5212441"/>
              <a:gd name="connsiteX1" fmla="*/ 754067 w 2275488"/>
              <a:gd name="connsiteY1" fmla="*/ 4156748 h 5212441"/>
              <a:gd name="connsiteX2" fmla="*/ 754067 w 2275488"/>
              <a:gd name="connsiteY2" fmla="*/ 0 h 5212441"/>
              <a:gd name="connsiteX3" fmla="*/ 2262200 w 2275488"/>
              <a:gd name="connsiteY3" fmla="*/ 0 h 5212441"/>
              <a:gd name="connsiteX4" fmla="*/ 2262200 w 2275488"/>
              <a:gd name="connsiteY4" fmla="*/ 4156748 h 5212441"/>
              <a:gd name="connsiteX5" fmla="*/ 2275488 w 2275488"/>
              <a:gd name="connsiteY5" fmla="*/ 4156748 h 5212441"/>
              <a:gd name="connsiteX6" fmla="*/ 1508134 w 2275488"/>
              <a:gd name="connsiteY6" fmla="*/ 5212441 h 5212441"/>
              <a:gd name="connsiteX7" fmla="*/ 0 w 2275488"/>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8" h="5212441">
                <a:moveTo>
                  <a:pt x="0" y="4156748"/>
                </a:moveTo>
                <a:lnTo>
                  <a:pt x="754067" y="4156748"/>
                </a:lnTo>
                <a:lnTo>
                  <a:pt x="754067" y="0"/>
                </a:lnTo>
                <a:lnTo>
                  <a:pt x="2262200" y="0"/>
                </a:lnTo>
                <a:lnTo>
                  <a:pt x="2262200" y="4156748"/>
                </a:lnTo>
                <a:lnTo>
                  <a:pt x="2275488" y="4156748"/>
                </a:lnTo>
                <a:lnTo>
                  <a:pt x="1508134"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Down Arrow 13"/>
          <p:cNvSpPr/>
          <p:nvPr/>
        </p:nvSpPr>
        <p:spPr>
          <a:xfrm rot="5400000">
            <a:off x="7836216" y="2105352"/>
            <a:ext cx="2275487"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75487"/>
              <a:gd name="connsiteY0" fmla="*/ 4161186 h 5216880"/>
              <a:gd name="connsiteX1" fmla="*/ 13285 w 2275487"/>
              <a:gd name="connsiteY1" fmla="*/ 4161186 h 5216880"/>
              <a:gd name="connsiteX2" fmla="*/ 13285 w 2275487"/>
              <a:gd name="connsiteY2" fmla="*/ 0 h 5216880"/>
              <a:gd name="connsiteX3" fmla="*/ 1521420 w 2275487"/>
              <a:gd name="connsiteY3" fmla="*/ 0 h 5216880"/>
              <a:gd name="connsiteX4" fmla="*/ 1521420 w 2275487"/>
              <a:gd name="connsiteY4" fmla="*/ 4161186 h 5216880"/>
              <a:gd name="connsiteX5" fmla="*/ 2275487 w 2275487"/>
              <a:gd name="connsiteY5" fmla="*/ 4161186 h 5216880"/>
              <a:gd name="connsiteX6" fmla="*/ 767353 w 2275487"/>
              <a:gd name="connsiteY6" fmla="*/ 5216880 h 5216880"/>
              <a:gd name="connsiteX7" fmla="*/ 0 w 2275487"/>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7" h="5216880">
                <a:moveTo>
                  <a:pt x="0" y="4161186"/>
                </a:moveTo>
                <a:lnTo>
                  <a:pt x="13285" y="4161186"/>
                </a:lnTo>
                <a:lnTo>
                  <a:pt x="13285" y="0"/>
                </a:lnTo>
                <a:lnTo>
                  <a:pt x="1521420" y="0"/>
                </a:lnTo>
                <a:lnTo>
                  <a:pt x="1521420" y="4161186"/>
                </a:lnTo>
                <a:lnTo>
                  <a:pt x="2275487" y="4161186"/>
                </a:lnTo>
                <a:lnTo>
                  <a:pt x="767353"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p:cNvSpPr/>
          <p:nvPr/>
        </p:nvSpPr>
        <p:spPr>
          <a:xfrm>
            <a:off x="733064" y="2298483"/>
            <a:ext cx="4070430" cy="1015663"/>
          </a:xfrm>
          <a:prstGeom prst="rect">
            <a:avLst/>
          </a:prstGeom>
          <a:solidFill>
            <a:schemeClr val="bg1"/>
          </a:solidFill>
        </p:spPr>
        <p:txBody>
          <a:bodyPr wrap="square">
            <a:spAutoFit/>
          </a:bodyPr>
          <a:lstStyle/>
          <a:p>
            <a:r>
              <a:rPr lang="en-US" sz="2000" dirty="0"/>
              <a:t>“Effective” H0: The biomarker’s values are identically distributed in the two populations.</a:t>
            </a:r>
          </a:p>
        </p:txBody>
      </p:sp>
      <p:sp>
        <p:nvSpPr>
          <p:cNvPr id="20" name="Rectangle 19"/>
          <p:cNvSpPr/>
          <p:nvPr/>
        </p:nvSpPr>
        <p:spPr>
          <a:xfrm>
            <a:off x="733064" y="3983230"/>
            <a:ext cx="4070430" cy="707886"/>
          </a:xfrm>
          <a:prstGeom prst="rect">
            <a:avLst/>
          </a:prstGeom>
          <a:solidFill>
            <a:schemeClr val="bg1"/>
          </a:solidFill>
        </p:spPr>
        <p:txBody>
          <a:bodyPr wrap="square">
            <a:spAutoFit/>
          </a:bodyPr>
          <a:lstStyle/>
          <a:p>
            <a:r>
              <a:rPr lang="en-US" sz="2000" dirty="0"/>
              <a:t>Assumption: The null distribution models real world.</a:t>
            </a:r>
          </a:p>
        </p:txBody>
      </p:sp>
      <p:sp>
        <p:nvSpPr>
          <p:cNvPr id="21" name="Rectangle 20"/>
          <p:cNvSpPr/>
          <p:nvPr/>
        </p:nvSpPr>
        <p:spPr>
          <a:xfrm>
            <a:off x="7344137" y="2298483"/>
            <a:ext cx="4070430" cy="1015663"/>
          </a:xfrm>
          <a:prstGeom prst="rect">
            <a:avLst/>
          </a:prstGeom>
          <a:solidFill>
            <a:schemeClr val="bg1"/>
          </a:solidFill>
        </p:spPr>
        <p:txBody>
          <a:bodyPr wrap="square">
            <a:spAutoFit/>
          </a:bodyPr>
          <a:lstStyle/>
          <a:p>
            <a:r>
              <a:rPr lang="en-US" sz="2000" dirty="0"/>
              <a:t>Apparent H0: The biomarker’s values are identically distributed in the two populations.</a:t>
            </a:r>
          </a:p>
        </p:txBody>
      </p:sp>
      <p:sp>
        <p:nvSpPr>
          <p:cNvPr id="22" name="Rectangle 21"/>
          <p:cNvSpPr/>
          <p:nvPr/>
        </p:nvSpPr>
        <p:spPr>
          <a:xfrm>
            <a:off x="7344137" y="3829341"/>
            <a:ext cx="4070430" cy="1015663"/>
          </a:xfrm>
          <a:prstGeom prst="rect">
            <a:avLst/>
          </a:prstGeom>
          <a:solidFill>
            <a:schemeClr val="bg1"/>
          </a:solidFill>
        </p:spPr>
        <p:txBody>
          <a:bodyPr wrap="square">
            <a:spAutoFit/>
          </a:bodyPr>
          <a:lstStyle/>
          <a:p>
            <a:r>
              <a:rPr lang="en-US" sz="2000" dirty="0"/>
              <a:t>Apparent H1: The biomarker’s values are differently distributed in the two populations.</a:t>
            </a:r>
          </a:p>
        </p:txBody>
      </p:sp>
    </p:spTree>
    <p:extLst>
      <p:ext uri="{BB962C8B-B14F-4D97-AF65-F5344CB8AC3E}">
        <p14:creationId xmlns:p14="http://schemas.microsoft.com/office/powerpoint/2010/main" val="2118251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Null Distribution</a:t>
            </a:r>
          </a:p>
        </p:txBody>
      </p:sp>
      <p:sp>
        <p:nvSpPr>
          <p:cNvPr id="15" name="Down Arrow 7"/>
          <p:cNvSpPr/>
          <p:nvPr/>
        </p:nvSpPr>
        <p:spPr>
          <a:xfrm rot="16200000">
            <a:off x="2084447" y="-147137"/>
            <a:ext cx="2263913" cy="5212441"/>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63913"/>
              <a:gd name="connsiteY0" fmla="*/ 4156748 h 5212441"/>
              <a:gd name="connsiteX1" fmla="*/ 1713 w 2263913"/>
              <a:gd name="connsiteY1" fmla="*/ 4156748 h 5212441"/>
              <a:gd name="connsiteX2" fmla="*/ 1713 w 2263913"/>
              <a:gd name="connsiteY2" fmla="*/ 0 h 5212441"/>
              <a:gd name="connsiteX3" fmla="*/ 1509846 w 2263913"/>
              <a:gd name="connsiteY3" fmla="*/ 0 h 5212441"/>
              <a:gd name="connsiteX4" fmla="*/ 1509846 w 2263913"/>
              <a:gd name="connsiteY4" fmla="*/ 4156748 h 5212441"/>
              <a:gd name="connsiteX5" fmla="*/ 2263913 w 2263913"/>
              <a:gd name="connsiteY5" fmla="*/ 4156748 h 5212441"/>
              <a:gd name="connsiteX6" fmla="*/ 755780 w 2263913"/>
              <a:gd name="connsiteY6" fmla="*/ 5212441 h 5212441"/>
              <a:gd name="connsiteX7" fmla="*/ 0 w 2263913"/>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3" h="5212441">
                <a:moveTo>
                  <a:pt x="0" y="4156748"/>
                </a:moveTo>
                <a:lnTo>
                  <a:pt x="1713" y="4156748"/>
                </a:lnTo>
                <a:lnTo>
                  <a:pt x="1713" y="0"/>
                </a:lnTo>
                <a:lnTo>
                  <a:pt x="1509846" y="0"/>
                </a:lnTo>
                <a:lnTo>
                  <a:pt x="1509846" y="4156748"/>
                </a:lnTo>
                <a:lnTo>
                  <a:pt x="2263913" y="4156748"/>
                </a:lnTo>
                <a:lnTo>
                  <a:pt x="755780"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Down Arrow 10"/>
          <p:cNvSpPr/>
          <p:nvPr/>
        </p:nvSpPr>
        <p:spPr>
          <a:xfrm rot="5400000">
            <a:off x="7845858" y="-149350"/>
            <a:ext cx="2263918"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63918"/>
              <a:gd name="connsiteY0" fmla="*/ 4161186 h 5216880"/>
              <a:gd name="connsiteX1" fmla="*/ 754067 w 2263918"/>
              <a:gd name="connsiteY1" fmla="*/ 4161186 h 5216880"/>
              <a:gd name="connsiteX2" fmla="*/ 754067 w 2263918"/>
              <a:gd name="connsiteY2" fmla="*/ 0 h 5216880"/>
              <a:gd name="connsiteX3" fmla="*/ 2262202 w 2263918"/>
              <a:gd name="connsiteY3" fmla="*/ 0 h 5216880"/>
              <a:gd name="connsiteX4" fmla="*/ 2262202 w 2263918"/>
              <a:gd name="connsiteY4" fmla="*/ 4161186 h 5216880"/>
              <a:gd name="connsiteX5" fmla="*/ 2263918 w 2263918"/>
              <a:gd name="connsiteY5" fmla="*/ 4184336 h 5216880"/>
              <a:gd name="connsiteX6" fmla="*/ 1508135 w 2263918"/>
              <a:gd name="connsiteY6" fmla="*/ 5216880 h 5216880"/>
              <a:gd name="connsiteX7" fmla="*/ 0 w 2263918"/>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918" h="5216880">
                <a:moveTo>
                  <a:pt x="0" y="4161186"/>
                </a:moveTo>
                <a:lnTo>
                  <a:pt x="754067" y="4161186"/>
                </a:lnTo>
                <a:lnTo>
                  <a:pt x="754067" y="0"/>
                </a:lnTo>
                <a:lnTo>
                  <a:pt x="2262202" y="0"/>
                </a:lnTo>
                <a:lnTo>
                  <a:pt x="2262202" y="4161186"/>
                </a:lnTo>
                <a:lnTo>
                  <a:pt x="2263918" y="4184336"/>
                </a:lnTo>
                <a:lnTo>
                  <a:pt x="1508135"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Down Arrow 12"/>
          <p:cNvSpPr/>
          <p:nvPr/>
        </p:nvSpPr>
        <p:spPr>
          <a:xfrm rot="16200000">
            <a:off x="2076732" y="2109493"/>
            <a:ext cx="2275488" cy="5208585"/>
          </a:xfrm>
          <a:custGeom>
            <a:avLst/>
            <a:gdLst>
              <a:gd name="connsiteX0" fmla="*/ 0 w 3016267"/>
              <a:gd name="connsiteY0" fmla="*/ 4156748 h 5212441"/>
              <a:gd name="connsiteX1" fmla="*/ 754067 w 3016267"/>
              <a:gd name="connsiteY1" fmla="*/ 4156748 h 5212441"/>
              <a:gd name="connsiteX2" fmla="*/ 754067 w 3016267"/>
              <a:gd name="connsiteY2" fmla="*/ 0 h 5212441"/>
              <a:gd name="connsiteX3" fmla="*/ 2262200 w 3016267"/>
              <a:gd name="connsiteY3" fmla="*/ 0 h 5212441"/>
              <a:gd name="connsiteX4" fmla="*/ 2262200 w 3016267"/>
              <a:gd name="connsiteY4" fmla="*/ 4156748 h 5212441"/>
              <a:gd name="connsiteX5" fmla="*/ 3016267 w 3016267"/>
              <a:gd name="connsiteY5" fmla="*/ 4156748 h 5212441"/>
              <a:gd name="connsiteX6" fmla="*/ 1508134 w 3016267"/>
              <a:gd name="connsiteY6" fmla="*/ 5212441 h 5212441"/>
              <a:gd name="connsiteX7" fmla="*/ 0 w 3016267"/>
              <a:gd name="connsiteY7" fmla="*/ 4156748 h 5212441"/>
              <a:gd name="connsiteX0" fmla="*/ 0 w 2275488"/>
              <a:gd name="connsiteY0" fmla="*/ 4156748 h 5212441"/>
              <a:gd name="connsiteX1" fmla="*/ 754067 w 2275488"/>
              <a:gd name="connsiteY1" fmla="*/ 4156748 h 5212441"/>
              <a:gd name="connsiteX2" fmla="*/ 754067 w 2275488"/>
              <a:gd name="connsiteY2" fmla="*/ 0 h 5212441"/>
              <a:gd name="connsiteX3" fmla="*/ 2262200 w 2275488"/>
              <a:gd name="connsiteY3" fmla="*/ 0 h 5212441"/>
              <a:gd name="connsiteX4" fmla="*/ 2262200 w 2275488"/>
              <a:gd name="connsiteY4" fmla="*/ 4156748 h 5212441"/>
              <a:gd name="connsiteX5" fmla="*/ 2275488 w 2275488"/>
              <a:gd name="connsiteY5" fmla="*/ 4156748 h 5212441"/>
              <a:gd name="connsiteX6" fmla="*/ 1508134 w 2275488"/>
              <a:gd name="connsiteY6" fmla="*/ 5212441 h 5212441"/>
              <a:gd name="connsiteX7" fmla="*/ 0 w 2275488"/>
              <a:gd name="connsiteY7" fmla="*/ 4156748 h 521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8" h="5212441">
                <a:moveTo>
                  <a:pt x="0" y="4156748"/>
                </a:moveTo>
                <a:lnTo>
                  <a:pt x="754067" y="4156748"/>
                </a:lnTo>
                <a:lnTo>
                  <a:pt x="754067" y="0"/>
                </a:lnTo>
                <a:lnTo>
                  <a:pt x="2262200" y="0"/>
                </a:lnTo>
                <a:lnTo>
                  <a:pt x="2262200" y="4156748"/>
                </a:lnTo>
                <a:lnTo>
                  <a:pt x="2275488" y="4156748"/>
                </a:lnTo>
                <a:lnTo>
                  <a:pt x="1508134" y="5212441"/>
                </a:lnTo>
                <a:lnTo>
                  <a:pt x="0" y="4156748"/>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Down Arrow 13"/>
          <p:cNvSpPr/>
          <p:nvPr/>
        </p:nvSpPr>
        <p:spPr>
          <a:xfrm rot="5400000">
            <a:off x="7836216" y="2105352"/>
            <a:ext cx="2275487" cy="5216880"/>
          </a:xfrm>
          <a:custGeom>
            <a:avLst/>
            <a:gdLst>
              <a:gd name="connsiteX0" fmla="*/ 0 w 3016269"/>
              <a:gd name="connsiteY0" fmla="*/ 4161186 h 5216880"/>
              <a:gd name="connsiteX1" fmla="*/ 754067 w 3016269"/>
              <a:gd name="connsiteY1" fmla="*/ 4161186 h 5216880"/>
              <a:gd name="connsiteX2" fmla="*/ 754067 w 3016269"/>
              <a:gd name="connsiteY2" fmla="*/ 0 h 5216880"/>
              <a:gd name="connsiteX3" fmla="*/ 2262202 w 3016269"/>
              <a:gd name="connsiteY3" fmla="*/ 0 h 5216880"/>
              <a:gd name="connsiteX4" fmla="*/ 2262202 w 3016269"/>
              <a:gd name="connsiteY4" fmla="*/ 4161186 h 5216880"/>
              <a:gd name="connsiteX5" fmla="*/ 3016269 w 3016269"/>
              <a:gd name="connsiteY5" fmla="*/ 4161186 h 5216880"/>
              <a:gd name="connsiteX6" fmla="*/ 1508135 w 3016269"/>
              <a:gd name="connsiteY6" fmla="*/ 5216880 h 5216880"/>
              <a:gd name="connsiteX7" fmla="*/ 0 w 3016269"/>
              <a:gd name="connsiteY7" fmla="*/ 4161186 h 5216880"/>
              <a:gd name="connsiteX0" fmla="*/ 0 w 2275487"/>
              <a:gd name="connsiteY0" fmla="*/ 4161186 h 5216880"/>
              <a:gd name="connsiteX1" fmla="*/ 13285 w 2275487"/>
              <a:gd name="connsiteY1" fmla="*/ 4161186 h 5216880"/>
              <a:gd name="connsiteX2" fmla="*/ 13285 w 2275487"/>
              <a:gd name="connsiteY2" fmla="*/ 0 h 5216880"/>
              <a:gd name="connsiteX3" fmla="*/ 1521420 w 2275487"/>
              <a:gd name="connsiteY3" fmla="*/ 0 h 5216880"/>
              <a:gd name="connsiteX4" fmla="*/ 1521420 w 2275487"/>
              <a:gd name="connsiteY4" fmla="*/ 4161186 h 5216880"/>
              <a:gd name="connsiteX5" fmla="*/ 2275487 w 2275487"/>
              <a:gd name="connsiteY5" fmla="*/ 4161186 h 5216880"/>
              <a:gd name="connsiteX6" fmla="*/ 767353 w 2275487"/>
              <a:gd name="connsiteY6" fmla="*/ 5216880 h 5216880"/>
              <a:gd name="connsiteX7" fmla="*/ 0 w 2275487"/>
              <a:gd name="connsiteY7" fmla="*/ 4161186 h 521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5487" h="5216880">
                <a:moveTo>
                  <a:pt x="0" y="4161186"/>
                </a:moveTo>
                <a:lnTo>
                  <a:pt x="13285" y="4161186"/>
                </a:lnTo>
                <a:lnTo>
                  <a:pt x="13285" y="0"/>
                </a:lnTo>
                <a:lnTo>
                  <a:pt x="1521420" y="0"/>
                </a:lnTo>
                <a:lnTo>
                  <a:pt x="1521420" y="4161186"/>
                </a:lnTo>
                <a:lnTo>
                  <a:pt x="2275487" y="4161186"/>
                </a:lnTo>
                <a:lnTo>
                  <a:pt x="767353" y="5216880"/>
                </a:lnTo>
                <a:lnTo>
                  <a:pt x="0" y="4161186"/>
                </a:lnTo>
                <a:close/>
              </a:path>
            </a:pathLst>
          </a:cu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p:cNvSpPr/>
          <p:nvPr/>
        </p:nvSpPr>
        <p:spPr>
          <a:xfrm>
            <a:off x="733064" y="2298483"/>
            <a:ext cx="4070430" cy="1015663"/>
          </a:xfrm>
          <a:prstGeom prst="rect">
            <a:avLst/>
          </a:prstGeom>
          <a:solidFill>
            <a:schemeClr val="bg1"/>
          </a:solidFill>
        </p:spPr>
        <p:txBody>
          <a:bodyPr wrap="square">
            <a:spAutoFit/>
          </a:bodyPr>
          <a:lstStyle/>
          <a:p>
            <a:r>
              <a:rPr lang="en-US" sz="2000" dirty="0"/>
              <a:t>“Effective” H0: The biomarker’s values are identically distributed in the two populations.</a:t>
            </a:r>
          </a:p>
        </p:txBody>
      </p:sp>
      <p:sp>
        <p:nvSpPr>
          <p:cNvPr id="20" name="Rectangle 19"/>
          <p:cNvSpPr/>
          <p:nvPr/>
        </p:nvSpPr>
        <p:spPr>
          <a:xfrm>
            <a:off x="733064" y="3983230"/>
            <a:ext cx="4070430" cy="707886"/>
          </a:xfrm>
          <a:prstGeom prst="rect">
            <a:avLst/>
          </a:prstGeom>
          <a:solidFill>
            <a:schemeClr val="bg1"/>
          </a:solidFill>
        </p:spPr>
        <p:txBody>
          <a:bodyPr wrap="square">
            <a:spAutoFit/>
          </a:bodyPr>
          <a:lstStyle/>
          <a:p>
            <a:r>
              <a:rPr lang="en-US" sz="2000" dirty="0"/>
              <a:t>Assumption: The null distribution models real world.</a:t>
            </a:r>
          </a:p>
        </p:txBody>
      </p:sp>
      <p:sp>
        <p:nvSpPr>
          <p:cNvPr id="21" name="Rectangle 20"/>
          <p:cNvSpPr/>
          <p:nvPr/>
        </p:nvSpPr>
        <p:spPr>
          <a:xfrm>
            <a:off x="7344137" y="2298483"/>
            <a:ext cx="4070430" cy="1015663"/>
          </a:xfrm>
          <a:prstGeom prst="rect">
            <a:avLst/>
          </a:prstGeom>
          <a:solidFill>
            <a:schemeClr val="bg1"/>
          </a:solidFill>
        </p:spPr>
        <p:txBody>
          <a:bodyPr wrap="square">
            <a:spAutoFit/>
          </a:bodyPr>
          <a:lstStyle/>
          <a:p>
            <a:r>
              <a:rPr lang="en-US" sz="2000" dirty="0"/>
              <a:t>Apparent H0: The biomarker’s values are identically distributed in the two populations.</a:t>
            </a:r>
          </a:p>
        </p:txBody>
      </p:sp>
      <p:sp>
        <p:nvSpPr>
          <p:cNvPr id="22" name="Rectangle 21"/>
          <p:cNvSpPr/>
          <p:nvPr/>
        </p:nvSpPr>
        <p:spPr>
          <a:xfrm>
            <a:off x="7344137" y="3829341"/>
            <a:ext cx="4070430" cy="1015663"/>
          </a:xfrm>
          <a:prstGeom prst="rect">
            <a:avLst/>
          </a:prstGeom>
          <a:solidFill>
            <a:schemeClr val="bg1"/>
          </a:solidFill>
        </p:spPr>
        <p:txBody>
          <a:bodyPr wrap="square">
            <a:spAutoFit/>
          </a:bodyPr>
          <a:lstStyle/>
          <a:p>
            <a:r>
              <a:rPr lang="en-US" sz="2000" dirty="0"/>
              <a:t>Apparent H1: The biomarker’s values are differently distributed in the two populations.</a:t>
            </a:r>
          </a:p>
        </p:txBody>
      </p:sp>
      <p:sp>
        <p:nvSpPr>
          <p:cNvPr id="23" name="Content Placeholder 2"/>
          <p:cNvSpPr txBox="1">
            <a:spLocks/>
          </p:cNvSpPr>
          <p:nvPr/>
        </p:nvSpPr>
        <p:spPr>
          <a:xfrm>
            <a:off x="614040" y="5889244"/>
            <a:ext cx="10972217" cy="586971"/>
          </a:xfrm>
          <a:prstGeom prst="rect">
            <a:avLst/>
          </a:prstGeom>
          <a:solidFill>
            <a:srgbClr val="0074AF"/>
          </a:solidFill>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rPr>
              <a:t>The apparent null / alternative hypothesis is carelessly stated. Why? How to fix this?</a:t>
            </a:r>
          </a:p>
        </p:txBody>
      </p:sp>
    </p:spTree>
    <p:extLst>
      <p:ext uri="{BB962C8B-B14F-4D97-AF65-F5344CB8AC3E}">
        <p14:creationId xmlns:p14="http://schemas.microsoft.com/office/powerpoint/2010/main" val="3708187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Refined Null Hypothesis</a:t>
            </a:r>
          </a:p>
        </p:txBody>
      </p:sp>
      <p:sp>
        <p:nvSpPr>
          <p:cNvPr id="7" name="Rectangle 6"/>
          <p:cNvSpPr/>
          <p:nvPr/>
        </p:nvSpPr>
        <p:spPr>
          <a:xfrm>
            <a:off x="606458" y="1924578"/>
            <a:ext cx="1421351" cy="400110"/>
          </a:xfrm>
          <a:prstGeom prst="rect">
            <a:avLst/>
          </a:prstGeom>
        </p:spPr>
        <p:txBody>
          <a:bodyPr wrap="none">
            <a:spAutoFit/>
          </a:bodyPr>
          <a:lstStyle/>
          <a:p>
            <a:r>
              <a:rPr lang="en-US" sz="2000" b="1" dirty="0"/>
              <a:t>Refined H0</a:t>
            </a:r>
            <a:r>
              <a:rPr lang="en-US" sz="2000" dirty="0"/>
              <a:t>:</a:t>
            </a:r>
            <a:endParaRPr lang="en-GB" sz="2000" b="1" dirty="0"/>
          </a:p>
        </p:txBody>
      </p:sp>
      <p:sp>
        <p:nvSpPr>
          <p:cNvPr id="8" name="Rectangle 7"/>
          <p:cNvSpPr/>
          <p:nvPr/>
        </p:nvSpPr>
        <p:spPr>
          <a:xfrm>
            <a:off x="8599990" y="1924578"/>
            <a:ext cx="2992523" cy="400110"/>
          </a:xfrm>
          <a:prstGeom prst="rect">
            <a:avLst/>
          </a:prstGeom>
        </p:spPr>
        <p:txBody>
          <a:bodyPr wrap="square">
            <a:spAutoFit/>
          </a:bodyPr>
          <a:lstStyle/>
          <a:p>
            <a:pPr algn="r"/>
            <a:r>
              <a:rPr lang="en-US" sz="2000" b="1" dirty="0"/>
              <a:t>Refined</a:t>
            </a:r>
            <a:r>
              <a:rPr lang="en-US" sz="2000" dirty="0"/>
              <a:t>:</a:t>
            </a:r>
            <a:endParaRPr lang="en-GB" sz="2000" b="1" dirty="0"/>
          </a:p>
        </p:txBody>
      </p:sp>
      <p:grpSp>
        <p:nvGrpSpPr>
          <p:cNvPr id="9" name="Group 8"/>
          <p:cNvGrpSpPr/>
          <p:nvPr/>
        </p:nvGrpSpPr>
        <p:grpSpPr>
          <a:xfrm>
            <a:off x="610182" y="1327129"/>
            <a:ext cx="5212441" cy="3989589"/>
            <a:chOff x="2154" y="782"/>
            <a:chExt cx="4335711" cy="4335711"/>
          </a:xfrm>
        </p:grpSpPr>
        <p:sp>
          <p:nvSpPr>
            <p:cNvPr id="10" name="Down Arrow 9"/>
            <p:cNvSpPr/>
            <p:nvPr/>
          </p:nvSpPr>
          <p:spPr>
            <a:xfrm rot="16200000">
              <a:off x="2154" y="782"/>
              <a:ext cx="4335711" cy="4335711"/>
            </a:xfrm>
            <a:prstGeom prst="downArrow">
              <a:avLst>
                <a:gd name="adj1" fmla="val 50000"/>
                <a:gd name="adj2" fmla="val 35000"/>
              </a:avLst>
            </a:pr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Down Arrow 4"/>
            <p:cNvSpPr/>
            <p:nvPr/>
          </p:nvSpPr>
          <p:spPr>
            <a:xfrm>
              <a:off x="2155" y="1084709"/>
              <a:ext cx="3632614"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227013" lvl="0" indent="-227013" defTabSz="844550">
                <a:lnSpc>
                  <a:spcPct val="90000"/>
                </a:lnSpc>
                <a:spcBef>
                  <a:spcPct val="0"/>
                </a:spcBef>
                <a:spcAft>
                  <a:spcPct val="35000"/>
                </a:spcAft>
                <a:buFont typeface="Arial" panose="020B0604020202020204" pitchFamily="34" charset="0"/>
                <a:buChar char="•"/>
              </a:pPr>
              <a:r>
                <a:rPr lang="en-US" sz="1900" dirty="0">
                  <a:solidFill>
                    <a:schemeClr val="tx1"/>
                  </a:solidFill>
                </a:rPr>
                <a:t>The biomarker’s values are identically distributed in the two populations; and</a:t>
              </a:r>
            </a:p>
            <a:p>
              <a:pPr marL="227013" lvl="0" indent="-227013" defTabSz="844550">
                <a:lnSpc>
                  <a:spcPct val="90000"/>
                </a:lnSpc>
                <a:spcBef>
                  <a:spcPct val="0"/>
                </a:spcBef>
                <a:spcAft>
                  <a:spcPct val="35000"/>
                </a:spcAft>
                <a:buFont typeface="Arial" panose="020B0604020202020204" pitchFamily="34" charset="0"/>
                <a:buChar char="•"/>
              </a:pPr>
              <a:r>
                <a:rPr lang="en-US" sz="1900" dirty="0">
                  <a:solidFill>
                    <a:schemeClr val="tx1"/>
                  </a:solidFill>
                </a:rPr>
                <a:t>The null distribution models real world.</a:t>
              </a:r>
            </a:p>
          </p:txBody>
        </p:sp>
      </p:grpSp>
      <p:grpSp>
        <p:nvGrpSpPr>
          <p:cNvPr id="12" name="Group 11"/>
          <p:cNvGrpSpPr/>
          <p:nvPr/>
        </p:nvGrpSpPr>
        <p:grpSpPr>
          <a:xfrm>
            <a:off x="6369378" y="1327129"/>
            <a:ext cx="5212438" cy="3989589"/>
            <a:chOff x="6638075" y="782"/>
            <a:chExt cx="4335712" cy="4335711"/>
          </a:xfrm>
        </p:grpSpPr>
        <p:sp>
          <p:nvSpPr>
            <p:cNvPr id="13" name="Down Arrow 12"/>
            <p:cNvSpPr/>
            <p:nvPr/>
          </p:nvSpPr>
          <p:spPr>
            <a:xfrm rot="5400000">
              <a:off x="6638075" y="782"/>
              <a:ext cx="4335711" cy="4335711"/>
            </a:xfrm>
            <a:prstGeom prst="downArrow">
              <a:avLst>
                <a:gd name="adj1" fmla="val 50000"/>
                <a:gd name="adj2" fmla="val 35000"/>
              </a:avLst>
            </a:prstGeom>
            <a:solidFill>
              <a:schemeClr val="bg1"/>
            </a:solidFill>
            <a:ln>
              <a:solidFill>
                <a:srgbClr val="0074AF"/>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Down Arrow 6"/>
            <p:cNvSpPr/>
            <p:nvPr/>
          </p:nvSpPr>
          <p:spPr>
            <a:xfrm>
              <a:off x="7396825" y="1084710"/>
              <a:ext cx="3576962" cy="2167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5128" tIns="135128" rIns="135128" bIns="135128" numCol="1" spcCol="1270" anchor="ctr" anchorCtr="0">
              <a:noAutofit/>
            </a:bodyPr>
            <a:lstStyle/>
            <a:p>
              <a:pPr marL="227013" lvl="0" indent="-227013" defTabSz="844550">
                <a:lnSpc>
                  <a:spcPct val="90000"/>
                </a:lnSpc>
                <a:spcBef>
                  <a:spcPct val="0"/>
                </a:spcBef>
                <a:spcAft>
                  <a:spcPct val="35000"/>
                </a:spcAft>
                <a:buFont typeface="Arial" panose="020B0604020202020204" pitchFamily="34" charset="0"/>
                <a:buChar char="•"/>
              </a:pPr>
              <a:r>
                <a:rPr lang="en-US" sz="1900" dirty="0">
                  <a:solidFill>
                    <a:schemeClr val="tx1"/>
                  </a:solidFill>
                </a:rPr>
                <a:t>The biomarker’s values are differently distributed in the two populations; or</a:t>
              </a:r>
            </a:p>
            <a:p>
              <a:pPr marL="227013" lvl="0" indent="-227013" defTabSz="844550">
                <a:lnSpc>
                  <a:spcPct val="90000"/>
                </a:lnSpc>
                <a:spcBef>
                  <a:spcPct val="0"/>
                </a:spcBef>
                <a:spcAft>
                  <a:spcPct val="35000"/>
                </a:spcAft>
                <a:buFont typeface="Arial" panose="020B0604020202020204" pitchFamily="34" charset="0"/>
                <a:buChar char="•"/>
              </a:pPr>
              <a:r>
                <a:rPr lang="en-US" sz="1900" dirty="0">
                  <a:solidFill>
                    <a:schemeClr val="tx1"/>
                  </a:solidFill>
                </a:rPr>
                <a:t>The null distribution does not model real world.</a:t>
              </a:r>
            </a:p>
          </p:txBody>
        </p:sp>
      </p:grpSp>
    </p:spTree>
    <p:extLst>
      <p:ext uri="{BB962C8B-B14F-4D97-AF65-F5344CB8AC3E}">
        <p14:creationId xmlns:p14="http://schemas.microsoft.com/office/powerpoint/2010/main" val="2182094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how to model the null?</a:t>
            </a:r>
          </a:p>
        </p:txBody>
      </p:sp>
      <p:grpSp>
        <p:nvGrpSpPr>
          <p:cNvPr id="10" name="Group 9"/>
          <p:cNvGrpSpPr/>
          <p:nvPr/>
        </p:nvGrpSpPr>
        <p:grpSpPr>
          <a:xfrm>
            <a:off x="609600" y="1408541"/>
            <a:ext cx="7937625" cy="1055191"/>
            <a:chOff x="1565863" y="1661026"/>
            <a:chExt cx="7937625" cy="1055191"/>
          </a:xfrm>
        </p:grpSpPr>
        <p:grpSp>
          <p:nvGrpSpPr>
            <p:cNvPr id="11" name="Group 10"/>
            <p:cNvGrpSpPr/>
            <p:nvPr/>
          </p:nvGrpSpPr>
          <p:grpSpPr>
            <a:xfrm>
              <a:off x="1565863" y="1689100"/>
              <a:ext cx="7937625" cy="1027117"/>
              <a:chOff x="1565863" y="1689100"/>
              <a:chExt cx="7937625" cy="1027117"/>
            </a:xfrm>
          </p:grpSpPr>
          <p:sp>
            <p:nvSpPr>
              <p:cNvPr id="13" name="Rounded Rectangle 12"/>
              <p:cNvSpPr/>
              <p:nvPr/>
            </p:nvSpPr>
            <p:spPr>
              <a:xfrm>
                <a:off x="1565863" y="1842220"/>
                <a:ext cx="1662636" cy="873997"/>
              </a:xfrm>
              <a:prstGeom prst="roundRect">
                <a:avLst>
                  <a:gd name="adj" fmla="val 13424"/>
                </a:avLst>
              </a:prstGeom>
              <a:solidFill>
                <a:srgbClr val="0074AF"/>
              </a:solidFill>
              <a:ln w="10795" cap="flat" cmpd="sng" algn="ctr">
                <a:solidFill>
                  <a:srgbClr val="BAE1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ounded Rectangle 13"/>
              <p:cNvSpPr/>
              <p:nvPr/>
            </p:nvSpPr>
            <p:spPr>
              <a:xfrm>
                <a:off x="1707260" y="1689100"/>
                <a:ext cx="7796228" cy="899091"/>
              </a:xfrm>
              <a:prstGeom prst="roundRect">
                <a:avLst>
                  <a:gd name="adj" fmla="val 13424"/>
                </a:avLst>
              </a:prstGeom>
              <a:solidFill>
                <a:sysClr val="window" lastClr="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p:cNvSpPr/>
            <p:nvPr/>
          </p:nvSpPr>
          <p:spPr>
            <a:xfrm>
              <a:off x="1719337" y="1661026"/>
              <a:ext cx="7784151" cy="923330"/>
            </a:xfrm>
            <a:prstGeom prst="rect">
              <a:avLst/>
            </a:prstGeom>
          </p:spPr>
          <p:txBody>
            <a:bodyPr wrap="square">
              <a:spAutoFit/>
            </a:bodyPr>
            <a:lstStyle/>
            <a:p>
              <a:r>
                <a:rPr lang="en-US" dirty="0"/>
                <a:t>One option exists, in the form of </a:t>
              </a:r>
              <a:r>
                <a:rPr lang="en-US" b="1" dirty="0"/>
                <a:t>Permutation Tests </a:t>
              </a:r>
              <a:r>
                <a:rPr lang="en-US" dirty="0"/>
                <a:t>(PT) where the sampling distribution is constructed by resampling the observed data, subject to a crucial assumption of exchangeability of the samples under the null hypothesis. </a:t>
              </a:r>
            </a:p>
          </p:txBody>
        </p:sp>
      </p:grpSp>
      <p:grpSp>
        <p:nvGrpSpPr>
          <p:cNvPr id="15" name="Group 14"/>
          <p:cNvGrpSpPr/>
          <p:nvPr/>
        </p:nvGrpSpPr>
        <p:grpSpPr>
          <a:xfrm>
            <a:off x="1257783" y="2616852"/>
            <a:ext cx="7937625" cy="1027117"/>
            <a:chOff x="1565863" y="1689100"/>
            <a:chExt cx="7937625" cy="1027117"/>
          </a:xfrm>
        </p:grpSpPr>
        <p:grpSp>
          <p:nvGrpSpPr>
            <p:cNvPr id="16" name="Group 15"/>
            <p:cNvGrpSpPr/>
            <p:nvPr/>
          </p:nvGrpSpPr>
          <p:grpSpPr>
            <a:xfrm>
              <a:off x="1565863" y="1689100"/>
              <a:ext cx="7937625" cy="1027117"/>
              <a:chOff x="1565863" y="1689100"/>
              <a:chExt cx="7937625" cy="1027117"/>
            </a:xfrm>
          </p:grpSpPr>
          <p:sp>
            <p:nvSpPr>
              <p:cNvPr id="18" name="Rounded Rectangle 17"/>
              <p:cNvSpPr/>
              <p:nvPr/>
            </p:nvSpPr>
            <p:spPr>
              <a:xfrm>
                <a:off x="1565863" y="1842220"/>
                <a:ext cx="1662636" cy="873997"/>
              </a:xfrm>
              <a:prstGeom prst="roundRect">
                <a:avLst>
                  <a:gd name="adj" fmla="val 13424"/>
                </a:avLst>
              </a:prstGeom>
              <a:solidFill>
                <a:srgbClr val="0074AF"/>
              </a:solidFill>
              <a:ln w="10795" cap="flat" cmpd="sng" algn="ctr">
                <a:solidFill>
                  <a:srgbClr val="BAE1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 name="Rounded Rectangle 18"/>
              <p:cNvSpPr/>
              <p:nvPr/>
            </p:nvSpPr>
            <p:spPr>
              <a:xfrm>
                <a:off x="1707260" y="1689100"/>
                <a:ext cx="7796228" cy="899091"/>
              </a:xfrm>
              <a:prstGeom prst="roundRect">
                <a:avLst>
                  <a:gd name="adj" fmla="val 13424"/>
                </a:avLst>
              </a:prstGeom>
              <a:solidFill>
                <a:sysClr val="window" lastClr="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Rectangle 16"/>
            <p:cNvSpPr/>
            <p:nvPr/>
          </p:nvSpPr>
          <p:spPr>
            <a:xfrm>
              <a:off x="1719337" y="1938024"/>
              <a:ext cx="7784151" cy="646331"/>
            </a:xfrm>
            <a:prstGeom prst="rect">
              <a:avLst/>
            </a:prstGeom>
          </p:spPr>
          <p:txBody>
            <a:bodyPr wrap="square">
              <a:spAutoFit/>
            </a:bodyPr>
            <a:lstStyle/>
            <a:p>
              <a:r>
                <a:rPr lang="en-US" b="1" dirty="0"/>
                <a:t>That is, the reference distribution is constructed by observed data itself, and in a manner that is consistent with the null hypothesis. </a:t>
              </a:r>
            </a:p>
          </p:txBody>
        </p:sp>
      </p:grpSp>
      <p:grpSp>
        <p:nvGrpSpPr>
          <p:cNvPr id="20" name="Group 19"/>
          <p:cNvGrpSpPr/>
          <p:nvPr/>
        </p:nvGrpSpPr>
        <p:grpSpPr>
          <a:xfrm>
            <a:off x="2021711" y="3892893"/>
            <a:ext cx="7937625" cy="1027117"/>
            <a:chOff x="1565863" y="1689100"/>
            <a:chExt cx="7937625" cy="1027117"/>
          </a:xfrm>
        </p:grpSpPr>
        <p:grpSp>
          <p:nvGrpSpPr>
            <p:cNvPr id="21" name="Group 20"/>
            <p:cNvGrpSpPr/>
            <p:nvPr/>
          </p:nvGrpSpPr>
          <p:grpSpPr>
            <a:xfrm>
              <a:off x="1565863" y="1689100"/>
              <a:ext cx="7937625" cy="1027117"/>
              <a:chOff x="1565863" y="1689100"/>
              <a:chExt cx="7937625" cy="1027117"/>
            </a:xfrm>
          </p:grpSpPr>
          <p:sp>
            <p:nvSpPr>
              <p:cNvPr id="23" name="Rounded Rectangle 22"/>
              <p:cNvSpPr/>
              <p:nvPr/>
            </p:nvSpPr>
            <p:spPr>
              <a:xfrm>
                <a:off x="1565863" y="1842220"/>
                <a:ext cx="1662636" cy="873997"/>
              </a:xfrm>
              <a:prstGeom prst="roundRect">
                <a:avLst>
                  <a:gd name="adj" fmla="val 13424"/>
                </a:avLst>
              </a:prstGeom>
              <a:solidFill>
                <a:srgbClr val="0074AF"/>
              </a:solidFill>
              <a:ln w="10795" cap="flat" cmpd="sng" algn="ctr">
                <a:solidFill>
                  <a:srgbClr val="BAE1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Rounded Rectangle 23"/>
              <p:cNvSpPr/>
              <p:nvPr/>
            </p:nvSpPr>
            <p:spPr>
              <a:xfrm>
                <a:off x="1707260" y="1689100"/>
                <a:ext cx="7796228" cy="899091"/>
              </a:xfrm>
              <a:prstGeom prst="roundRect">
                <a:avLst>
                  <a:gd name="adj" fmla="val 13424"/>
                </a:avLst>
              </a:prstGeom>
              <a:solidFill>
                <a:sysClr val="window" lastClr="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Rectangle 21"/>
            <p:cNvSpPr/>
            <p:nvPr/>
          </p:nvSpPr>
          <p:spPr>
            <a:xfrm>
              <a:off x="1719337" y="1938024"/>
              <a:ext cx="7784151" cy="646331"/>
            </a:xfrm>
            <a:prstGeom prst="rect">
              <a:avLst/>
            </a:prstGeom>
          </p:spPr>
          <p:txBody>
            <a:bodyPr wrap="square">
              <a:spAutoFit/>
            </a:bodyPr>
            <a:lstStyle/>
            <a:p>
              <a:r>
                <a:rPr lang="en-US" dirty="0"/>
                <a:t>This is called the </a:t>
              </a:r>
              <a:r>
                <a:rPr lang="en-US" b="1" dirty="0"/>
                <a:t>empirical distribution </a:t>
              </a:r>
              <a:r>
                <a:rPr lang="en-US" dirty="0"/>
                <a:t>(as opposed to the null distribution, which is inferred independently and theoretically). </a:t>
              </a:r>
            </a:p>
          </p:txBody>
        </p:sp>
      </p:grpSp>
      <p:grpSp>
        <p:nvGrpSpPr>
          <p:cNvPr id="25" name="Group 24"/>
          <p:cNvGrpSpPr/>
          <p:nvPr/>
        </p:nvGrpSpPr>
        <p:grpSpPr>
          <a:xfrm>
            <a:off x="2797215" y="5195714"/>
            <a:ext cx="7937625" cy="1027117"/>
            <a:chOff x="1565863" y="1689100"/>
            <a:chExt cx="7937625" cy="1027117"/>
          </a:xfrm>
        </p:grpSpPr>
        <p:grpSp>
          <p:nvGrpSpPr>
            <p:cNvPr id="26" name="Group 25"/>
            <p:cNvGrpSpPr/>
            <p:nvPr/>
          </p:nvGrpSpPr>
          <p:grpSpPr>
            <a:xfrm>
              <a:off x="1565863" y="1689100"/>
              <a:ext cx="7937625" cy="1027117"/>
              <a:chOff x="1565863" y="1689100"/>
              <a:chExt cx="7937625" cy="1027117"/>
            </a:xfrm>
          </p:grpSpPr>
          <p:sp>
            <p:nvSpPr>
              <p:cNvPr id="28" name="Rounded Rectangle 27"/>
              <p:cNvSpPr/>
              <p:nvPr/>
            </p:nvSpPr>
            <p:spPr>
              <a:xfrm>
                <a:off x="1565863" y="1842220"/>
                <a:ext cx="1662636" cy="873997"/>
              </a:xfrm>
              <a:prstGeom prst="roundRect">
                <a:avLst>
                  <a:gd name="adj" fmla="val 13424"/>
                </a:avLst>
              </a:prstGeom>
              <a:solidFill>
                <a:srgbClr val="0074AF"/>
              </a:solidFill>
              <a:ln w="10795" cap="flat" cmpd="sng" algn="ctr">
                <a:solidFill>
                  <a:srgbClr val="BAE1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Rounded Rectangle 28"/>
              <p:cNvSpPr/>
              <p:nvPr/>
            </p:nvSpPr>
            <p:spPr>
              <a:xfrm>
                <a:off x="1707260" y="1689100"/>
                <a:ext cx="7796228" cy="899091"/>
              </a:xfrm>
              <a:prstGeom prst="roundRect">
                <a:avLst>
                  <a:gd name="adj" fmla="val 13424"/>
                </a:avLst>
              </a:prstGeom>
              <a:solidFill>
                <a:sysClr val="window" lastClr="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7" name="Rectangle 26"/>
            <p:cNvSpPr/>
            <p:nvPr/>
          </p:nvSpPr>
          <p:spPr>
            <a:xfrm>
              <a:off x="1719337" y="1938024"/>
              <a:ext cx="7784151" cy="646331"/>
            </a:xfrm>
            <a:prstGeom prst="rect">
              <a:avLst/>
            </a:prstGeom>
          </p:spPr>
          <p:txBody>
            <a:bodyPr wrap="square">
              <a:spAutoFit/>
            </a:bodyPr>
            <a:lstStyle/>
            <a:p>
              <a:r>
                <a:rPr lang="en-US" dirty="0"/>
                <a:t>Note that, by construction, this empirical distribution is appropriate for the issue at hand only when the null hypothesis itself is appropriate.</a:t>
              </a:r>
              <a:endParaRPr lang="en-GB" dirty="0"/>
            </a:p>
          </p:txBody>
        </p:sp>
      </p:grpSp>
    </p:spTree>
    <p:extLst>
      <p:ext uri="{BB962C8B-B14F-4D97-AF65-F5344CB8AC3E}">
        <p14:creationId xmlns:p14="http://schemas.microsoft.com/office/powerpoint/2010/main" val="21940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Tests</a:t>
            </a:r>
          </a:p>
        </p:txBody>
      </p:sp>
      <p:grpSp>
        <p:nvGrpSpPr>
          <p:cNvPr id="4" name="Group 3"/>
          <p:cNvGrpSpPr/>
          <p:nvPr/>
        </p:nvGrpSpPr>
        <p:grpSpPr>
          <a:xfrm>
            <a:off x="614940" y="1389299"/>
            <a:ext cx="295275" cy="4692650"/>
            <a:chOff x="753218" y="1285875"/>
            <a:chExt cx="295275" cy="4692650"/>
          </a:xfrm>
        </p:grpSpPr>
        <p:cxnSp>
          <p:nvCxnSpPr>
            <p:cNvPr id="5" name="Straight Connector 4"/>
            <p:cNvCxnSpPr/>
            <p:nvPr/>
          </p:nvCxnSpPr>
          <p:spPr>
            <a:xfrm>
              <a:off x="900855" y="1358900"/>
              <a:ext cx="0" cy="4602163"/>
            </a:xfrm>
            <a:prstGeom prst="line">
              <a:avLst/>
            </a:prstGeom>
            <a:ln w="19050">
              <a:solidFill>
                <a:srgbClr val="005828"/>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53218" y="1285875"/>
              <a:ext cx="295275" cy="69850"/>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753218" y="5908675"/>
              <a:ext cx="295275" cy="69850"/>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16" name="Group 15"/>
          <p:cNvGrpSpPr/>
          <p:nvPr/>
        </p:nvGrpSpPr>
        <p:grpSpPr>
          <a:xfrm>
            <a:off x="609600" y="1657186"/>
            <a:ext cx="6740324" cy="860458"/>
            <a:chOff x="747878" y="2826981"/>
            <a:chExt cx="6740324" cy="860458"/>
          </a:xfrm>
        </p:grpSpPr>
        <p:sp>
          <p:nvSpPr>
            <p:cNvPr id="17" name="Oval 16"/>
            <p:cNvSpPr/>
            <p:nvPr/>
          </p:nvSpPr>
          <p:spPr>
            <a:xfrm>
              <a:off x="747878" y="3085240"/>
              <a:ext cx="305955" cy="305955"/>
            </a:xfrm>
            <a:prstGeom prst="ellipse">
              <a:avLst/>
            </a:prstGeom>
            <a:solidFill>
              <a:srgbClr val="0074AF"/>
            </a:solidFill>
            <a:ln>
              <a:solidFill>
                <a:srgbClr val="0074AF"/>
              </a:solidFill>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dirty="0"/>
            </a:p>
          </p:txBody>
        </p:sp>
        <p:sp>
          <p:nvSpPr>
            <p:cNvPr id="18" name="Rectangle 3"/>
            <p:cNvSpPr txBox="1">
              <a:spLocks noChangeArrowheads="1"/>
            </p:cNvSpPr>
            <p:nvPr/>
          </p:nvSpPr>
          <p:spPr>
            <a:xfrm>
              <a:off x="1294864" y="2826981"/>
              <a:ext cx="6193338" cy="860458"/>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GB" dirty="0">
                  <a:solidFill>
                    <a:schemeClr val="tx1"/>
                  </a:solidFill>
                </a:rPr>
                <a:t>In PT, data are randomly re-assigned a class label so that an exact p-value is calculated based on the permutated data (empirical-based resampling). </a:t>
              </a:r>
            </a:p>
          </p:txBody>
        </p:sp>
        <p:grpSp>
          <p:nvGrpSpPr>
            <p:cNvPr id="19" name="Group 18"/>
            <p:cNvGrpSpPr/>
            <p:nvPr/>
          </p:nvGrpSpPr>
          <p:grpSpPr>
            <a:xfrm>
              <a:off x="1026942" y="2923226"/>
              <a:ext cx="310050" cy="648792"/>
              <a:chOff x="1026942" y="1945118"/>
              <a:chExt cx="310050" cy="648792"/>
            </a:xfrm>
          </p:grpSpPr>
          <p:sp>
            <p:nvSpPr>
              <p:cNvPr id="20" name="Rectangle 19"/>
              <p:cNvSpPr/>
              <p:nvPr/>
            </p:nvSpPr>
            <p:spPr>
              <a:xfrm>
                <a:off x="1026942" y="2209110"/>
                <a:ext cx="136495" cy="102637"/>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1129004" y="1945118"/>
                <a:ext cx="160520" cy="648792"/>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182736" y="2002914"/>
                <a:ext cx="154256" cy="53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 name="Group 22"/>
          <p:cNvGrpSpPr/>
          <p:nvPr/>
        </p:nvGrpSpPr>
        <p:grpSpPr>
          <a:xfrm>
            <a:off x="609600" y="3484093"/>
            <a:ext cx="6740324" cy="664842"/>
            <a:chOff x="747878" y="3913804"/>
            <a:chExt cx="6740324" cy="664842"/>
          </a:xfrm>
        </p:grpSpPr>
        <p:sp>
          <p:nvSpPr>
            <p:cNvPr id="24" name="Oval 23"/>
            <p:cNvSpPr/>
            <p:nvPr/>
          </p:nvSpPr>
          <p:spPr>
            <a:xfrm>
              <a:off x="747878" y="4074894"/>
              <a:ext cx="305955" cy="305955"/>
            </a:xfrm>
            <a:prstGeom prst="ellipse">
              <a:avLst/>
            </a:prstGeom>
            <a:solidFill>
              <a:srgbClr val="0074AF"/>
            </a:solidFill>
            <a:ln>
              <a:solidFill>
                <a:srgbClr val="0074AF"/>
              </a:solidFill>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dirty="0"/>
            </a:p>
          </p:txBody>
        </p:sp>
        <p:sp>
          <p:nvSpPr>
            <p:cNvPr id="25" name="Rectangle 3"/>
            <p:cNvSpPr txBox="1">
              <a:spLocks noChangeArrowheads="1"/>
            </p:cNvSpPr>
            <p:nvPr/>
          </p:nvSpPr>
          <p:spPr>
            <a:xfrm>
              <a:off x="1294864" y="3932171"/>
              <a:ext cx="6193338" cy="646475"/>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GB" dirty="0">
                  <a:solidFill>
                    <a:schemeClr val="tx1"/>
                  </a:solidFill>
                </a:rPr>
                <a:t>A crucial assumption that should not be overlooked when using this kind of test is the </a:t>
              </a:r>
              <a:r>
                <a:rPr lang="en-GB" b="1" dirty="0">
                  <a:solidFill>
                    <a:schemeClr val="tx1"/>
                  </a:solidFill>
                </a:rPr>
                <a:t>assumption of exchangeability </a:t>
              </a:r>
              <a:r>
                <a:rPr lang="en-GB" dirty="0">
                  <a:solidFill>
                    <a:schemeClr val="tx1"/>
                  </a:solidFill>
                </a:rPr>
                <a:t>of the samples under the null hypothesis.</a:t>
              </a:r>
            </a:p>
          </p:txBody>
        </p:sp>
        <p:grpSp>
          <p:nvGrpSpPr>
            <p:cNvPr id="26" name="Group 25"/>
            <p:cNvGrpSpPr/>
            <p:nvPr/>
          </p:nvGrpSpPr>
          <p:grpSpPr>
            <a:xfrm>
              <a:off x="1026942" y="3913804"/>
              <a:ext cx="310050" cy="648792"/>
              <a:chOff x="1026942" y="1945118"/>
              <a:chExt cx="310050" cy="648792"/>
            </a:xfrm>
          </p:grpSpPr>
          <p:sp>
            <p:nvSpPr>
              <p:cNvPr id="27" name="Rectangle 26"/>
              <p:cNvSpPr/>
              <p:nvPr/>
            </p:nvSpPr>
            <p:spPr>
              <a:xfrm>
                <a:off x="1026942" y="2209110"/>
                <a:ext cx="136495" cy="102637"/>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1129004" y="1945118"/>
                <a:ext cx="160520" cy="648792"/>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82736" y="2002914"/>
                <a:ext cx="154256" cy="53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0" name="Group 29"/>
          <p:cNvGrpSpPr/>
          <p:nvPr/>
        </p:nvGrpSpPr>
        <p:grpSpPr>
          <a:xfrm>
            <a:off x="609600" y="5115385"/>
            <a:ext cx="6740324" cy="648792"/>
            <a:chOff x="747878" y="5011961"/>
            <a:chExt cx="6740324" cy="648792"/>
          </a:xfrm>
        </p:grpSpPr>
        <p:sp>
          <p:nvSpPr>
            <p:cNvPr id="31" name="Oval 30"/>
            <p:cNvSpPr/>
            <p:nvPr/>
          </p:nvSpPr>
          <p:spPr>
            <a:xfrm>
              <a:off x="747878" y="5175760"/>
              <a:ext cx="305955" cy="305955"/>
            </a:xfrm>
            <a:prstGeom prst="ellipse">
              <a:avLst/>
            </a:prstGeom>
            <a:solidFill>
              <a:srgbClr val="0074AF"/>
            </a:solidFill>
            <a:ln>
              <a:solidFill>
                <a:srgbClr val="0074AF"/>
              </a:solidFill>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dirty="0"/>
            </a:p>
          </p:txBody>
        </p:sp>
        <p:sp>
          <p:nvSpPr>
            <p:cNvPr id="32" name="Rectangle 3"/>
            <p:cNvSpPr txBox="1">
              <a:spLocks noChangeArrowheads="1"/>
            </p:cNvSpPr>
            <p:nvPr/>
          </p:nvSpPr>
          <p:spPr>
            <a:xfrm>
              <a:off x="1289524" y="5012126"/>
              <a:ext cx="6198678" cy="646475"/>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GB" dirty="0">
                  <a:solidFill>
                    <a:schemeClr val="tx1"/>
                  </a:solidFill>
                </a:rPr>
                <a:t>The null hypothesis has to permit class labels to be swapped.</a:t>
              </a:r>
              <a:endParaRPr lang="en-US" dirty="0">
                <a:solidFill>
                  <a:schemeClr val="tx1"/>
                </a:solidFill>
              </a:endParaRPr>
            </a:p>
          </p:txBody>
        </p:sp>
        <p:grpSp>
          <p:nvGrpSpPr>
            <p:cNvPr id="33" name="Group 32"/>
            <p:cNvGrpSpPr/>
            <p:nvPr/>
          </p:nvGrpSpPr>
          <p:grpSpPr>
            <a:xfrm>
              <a:off x="1026942" y="5011961"/>
              <a:ext cx="310050" cy="648792"/>
              <a:chOff x="1026942" y="1945118"/>
              <a:chExt cx="310050" cy="648792"/>
            </a:xfrm>
          </p:grpSpPr>
          <p:sp>
            <p:nvSpPr>
              <p:cNvPr id="34" name="Rectangle 33"/>
              <p:cNvSpPr/>
              <p:nvPr/>
            </p:nvSpPr>
            <p:spPr>
              <a:xfrm>
                <a:off x="1026942" y="2209110"/>
                <a:ext cx="136495" cy="102637"/>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1129004" y="1945118"/>
                <a:ext cx="160520" cy="648792"/>
              </a:xfrm>
              <a:prstGeom prst="rect">
                <a:avLst/>
              </a:prstGeom>
              <a:solidFill>
                <a:srgbClr val="0074AF"/>
              </a:solidFill>
              <a:ln>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1182736" y="2002914"/>
                <a:ext cx="154256" cy="53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9970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321172" y="3417837"/>
            <a:ext cx="6258616" cy="1015000"/>
          </a:xfrm>
          <a:prstGeom prst="rect">
            <a:avLst/>
          </a:prstGeom>
          <a:solidFill>
            <a:schemeClr val="bg1"/>
          </a:solidFill>
          <a:ln w="28575">
            <a:solidFill>
              <a:srgbClr val="0074AF"/>
            </a:solidFill>
          </a:ln>
        </p:spPr>
        <p:txBody>
          <a:bodyPr vert="horz" lIns="91440" tIns="45720" rIns="91440" bIns="45720" rtlCol="0" anchor="ctr">
            <a:noAutofit/>
          </a:bodyPr>
          <a:lstStyle>
            <a:defPPr>
              <a:defRPr lang="en-US"/>
            </a:defPPr>
            <a:lvl1pPr marL="347663" indent="-347663">
              <a:spcBef>
                <a:spcPct val="20000"/>
              </a:spcBef>
              <a:buFont typeface="+mj-lt"/>
              <a:buAutoNum type="arabicPeriod"/>
              <a:defRPr sz="2000"/>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dirty="0"/>
              <a:t>To obtain significance of best actual test statistic compare with distribution of best permuted statistics.</a:t>
            </a:r>
            <a:endParaRPr lang="en-IN" dirty="0"/>
          </a:p>
        </p:txBody>
      </p:sp>
      <p:sp>
        <p:nvSpPr>
          <p:cNvPr id="26" name="Content Placeholder 3"/>
          <p:cNvSpPr txBox="1">
            <a:spLocks/>
          </p:cNvSpPr>
          <p:nvPr/>
        </p:nvSpPr>
        <p:spPr>
          <a:xfrm>
            <a:off x="5323784" y="1816608"/>
            <a:ext cx="6258616" cy="922559"/>
          </a:xfrm>
          <a:prstGeom prst="rect">
            <a:avLst/>
          </a:prstGeom>
          <a:solidFill>
            <a:schemeClr val="bg1"/>
          </a:solidFill>
          <a:ln w="28575">
            <a:solidFill>
              <a:srgbClr val="0074AF"/>
            </a:solidFill>
          </a:ln>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Calculate test statistics of interest in actual data set.</a:t>
            </a:r>
          </a:p>
        </p:txBody>
      </p:sp>
      <p:sp>
        <p:nvSpPr>
          <p:cNvPr id="27" name="Content Placeholder 3"/>
          <p:cNvSpPr txBox="1">
            <a:spLocks/>
          </p:cNvSpPr>
          <p:nvPr/>
        </p:nvSpPr>
        <p:spPr>
          <a:xfrm>
            <a:off x="5321172" y="4990152"/>
            <a:ext cx="6258616" cy="922559"/>
          </a:xfrm>
          <a:prstGeom prst="rect">
            <a:avLst/>
          </a:prstGeom>
          <a:solidFill>
            <a:schemeClr val="bg1"/>
          </a:solidFill>
          <a:ln w="28575">
            <a:solidFill>
              <a:srgbClr val="0074AF"/>
            </a:solidFill>
          </a:ln>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Calculate same test statistics in each permuted data set and record best result for each permutation</a:t>
            </a:r>
          </a:p>
        </p:txBody>
      </p:sp>
      <p:sp>
        <p:nvSpPr>
          <p:cNvPr id="25" name="TextBox 24"/>
          <p:cNvSpPr txBox="1"/>
          <p:nvPr/>
        </p:nvSpPr>
        <p:spPr>
          <a:xfrm>
            <a:off x="609600" y="1259675"/>
            <a:ext cx="4714185" cy="5083252"/>
          </a:xfrm>
          <a:prstGeom prst="rect">
            <a:avLst/>
          </a:prstGeom>
          <a:solidFill>
            <a:schemeClr val="bg1"/>
          </a:solidFill>
          <a:ln w="88900" cap="sq" cmpd="thickThin">
            <a:solidFill>
              <a:srgbClr val="0074AF"/>
            </a:solidFill>
            <a:prstDash val="solid"/>
            <a:miter lim="800000"/>
          </a:ln>
          <a:effectLst>
            <a:innerShdw blurRad="76200">
              <a:srgbClr val="000000"/>
            </a:innerShdw>
          </a:effectLst>
        </p:spPr>
        <p:txBody>
          <a:bodyPr wrap="square" rtlCol="0" anchor="ctr">
            <a:noAutofit/>
          </a:bodyPr>
          <a:lstStyle/>
          <a:p>
            <a:endParaRPr lang="en-GB" sz="2400" dirty="0"/>
          </a:p>
        </p:txBody>
      </p:sp>
      <p:sp>
        <p:nvSpPr>
          <p:cNvPr id="3" name="Title 2"/>
          <p:cNvSpPr>
            <a:spLocks noGrp="1"/>
          </p:cNvSpPr>
          <p:nvPr>
            <p:ph type="title"/>
          </p:nvPr>
        </p:nvSpPr>
        <p:spPr/>
        <p:txBody>
          <a:bodyPr/>
          <a:lstStyle/>
          <a:p>
            <a:r>
              <a:rPr lang="en-US" dirty="0"/>
              <a:t>Permutation Tests</a:t>
            </a:r>
            <a:endParaRPr lang="en-GB" dirty="0"/>
          </a:p>
        </p:txBody>
      </p:sp>
      <p:sp>
        <p:nvSpPr>
          <p:cNvPr id="6" name="Rectangle 5">
            <a:extLst>
              <a:ext uri="{FF2B5EF4-FFF2-40B4-BE49-F238E27FC236}">
                <a16:creationId xmlns:a16="http://schemas.microsoft.com/office/drawing/2014/main" id="{22186B8E-CFE0-1743-AA58-C4A2A975908C}"/>
              </a:ext>
            </a:extLst>
          </p:cNvPr>
          <p:cNvSpPr/>
          <p:nvPr/>
        </p:nvSpPr>
        <p:spPr>
          <a:xfrm>
            <a:off x="609600" y="6479280"/>
            <a:ext cx="5442559" cy="276999"/>
          </a:xfrm>
          <a:prstGeom prst="rect">
            <a:avLst/>
          </a:prstGeom>
        </p:spPr>
        <p:txBody>
          <a:bodyPr wrap="square">
            <a:spAutoFit/>
          </a:bodyPr>
          <a:lstStyle/>
          <a:p>
            <a:r>
              <a:rPr lang="en-US" sz="1200" dirty="0"/>
              <a:t>Source: https://www.ncbi.nlm.nih.gov/pubmed/15716906</a:t>
            </a:r>
          </a:p>
        </p:txBody>
      </p:sp>
      <p:pic>
        <p:nvPicPr>
          <p:cNvPr id="7" name="Picture 6" descr="F:\vivek sharma\Vivek Sharma\kamna\NTU_\7-06-2018\Source\8 and 9a The art of statistics-Anna Karenina\Images\Slide_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241" y="1871002"/>
            <a:ext cx="3395843" cy="411163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Connector 7"/>
          <p:cNvCxnSpPr/>
          <p:nvPr/>
        </p:nvCxnSpPr>
        <p:spPr>
          <a:xfrm>
            <a:off x="1032360" y="2980219"/>
            <a:ext cx="3417767" cy="0"/>
          </a:xfrm>
          <a:prstGeom prst="line">
            <a:avLst/>
          </a:prstGeom>
          <a:ln>
            <a:solidFill>
              <a:schemeClr val="tx1">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398444" y="1508833"/>
            <a:ext cx="75451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Cases</a:t>
            </a:r>
          </a:p>
        </p:txBody>
      </p:sp>
      <p:sp>
        <p:nvSpPr>
          <p:cNvPr id="10" name="TextBox 9"/>
          <p:cNvSpPr txBox="1"/>
          <p:nvPr/>
        </p:nvSpPr>
        <p:spPr>
          <a:xfrm>
            <a:off x="3348126" y="1508832"/>
            <a:ext cx="93842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Controls</a:t>
            </a:r>
          </a:p>
        </p:txBody>
      </p:sp>
      <p:sp>
        <p:nvSpPr>
          <p:cNvPr id="11" name="TextBox 10"/>
          <p:cNvSpPr txBox="1"/>
          <p:nvPr/>
        </p:nvSpPr>
        <p:spPr>
          <a:xfrm>
            <a:off x="1389479" y="3275518"/>
            <a:ext cx="75451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‘Cases’</a:t>
            </a:r>
          </a:p>
        </p:txBody>
      </p:sp>
      <p:sp>
        <p:nvSpPr>
          <p:cNvPr id="12" name="TextBox 11"/>
          <p:cNvSpPr txBox="1"/>
          <p:nvPr/>
        </p:nvSpPr>
        <p:spPr>
          <a:xfrm>
            <a:off x="3339161" y="3275517"/>
            <a:ext cx="93842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t>‘Controls’</a:t>
            </a:r>
          </a:p>
        </p:txBody>
      </p:sp>
      <p:sp>
        <p:nvSpPr>
          <p:cNvPr id="13" name="TextBox 12"/>
          <p:cNvSpPr txBox="1"/>
          <p:nvPr/>
        </p:nvSpPr>
        <p:spPr>
          <a:xfrm>
            <a:off x="2054858" y="3025449"/>
            <a:ext cx="1308321"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t>Permutes Data</a:t>
            </a:r>
          </a:p>
        </p:txBody>
      </p:sp>
      <p:sp>
        <p:nvSpPr>
          <p:cNvPr id="14" name="TextBox 13"/>
          <p:cNvSpPr txBox="1"/>
          <p:nvPr/>
        </p:nvSpPr>
        <p:spPr>
          <a:xfrm>
            <a:off x="2048770" y="1259675"/>
            <a:ext cx="151623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t>Actual Data Set</a:t>
            </a:r>
          </a:p>
        </p:txBody>
      </p:sp>
      <p:sp>
        <p:nvSpPr>
          <p:cNvPr id="24" name="TextBox 27"/>
          <p:cNvSpPr txBox="1"/>
          <p:nvPr/>
        </p:nvSpPr>
        <p:spPr>
          <a:xfrm>
            <a:off x="3214752" y="6082266"/>
            <a:ext cx="238352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t>Nature Reviews I </a:t>
            </a:r>
            <a:r>
              <a:rPr lang="en-US" sz="1400" b="1" dirty="0">
                <a:solidFill>
                  <a:srgbClr val="FF0000"/>
                </a:solidFill>
              </a:rPr>
              <a:t>Genetics</a:t>
            </a:r>
          </a:p>
        </p:txBody>
      </p:sp>
    </p:spTree>
    <p:extLst>
      <p:ext uri="{BB962C8B-B14F-4D97-AF65-F5344CB8AC3E}">
        <p14:creationId xmlns:p14="http://schemas.microsoft.com/office/powerpoint/2010/main" val="374141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86400" y="4258432"/>
            <a:ext cx="3777591" cy="943530"/>
          </a:xfrm>
          <a:prstGeom prst="rect">
            <a:avLst/>
          </a:prstGeom>
          <a:solidFill>
            <a:srgbClr val="0074AF"/>
          </a:solidFill>
          <a:ln w="57150">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928009" y="2656198"/>
            <a:ext cx="2647707" cy="943530"/>
          </a:xfrm>
          <a:prstGeom prst="rect">
            <a:avLst/>
          </a:prstGeom>
          <a:solidFill>
            <a:srgbClr val="0074AF"/>
          </a:solidFill>
          <a:ln w="57150">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Permutation Test</a:t>
            </a:r>
          </a:p>
        </p:txBody>
      </p:sp>
      <p:sp>
        <p:nvSpPr>
          <p:cNvPr id="3" name="Content Placeholder 2"/>
          <p:cNvSpPr>
            <a:spLocks noGrp="1"/>
          </p:cNvSpPr>
          <p:nvPr>
            <p:ph idx="4294967295"/>
          </p:nvPr>
        </p:nvSpPr>
        <p:spPr>
          <a:xfrm>
            <a:off x="609600" y="1345557"/>
            <a:ext cx="4965154" cy="1310641"/>
          </a:xfrm>
          <a:ln w="57150">
            <a:solidFill>
              <a:srgbClr val="0074AF"/>
            </a:solidFill>
          </a:ln>
        </p:spPr>
        <p:txBody>
          <a:bodyPr>
            <a:normAutofit/>
          </a:bodyPr>
          <a:lstStyle/>
          <a:p>
            <a:pPr marL="0" indent="0">
              <a:buNone/>
            </a:pPr>
            <a:r>
              <a:rPr lang="en-US" sz="2000" dirty="0" err="1"/>
              <a:t>Randomisation</a:t>
            </a:r>
            <a:r>
              <a:rPr lang="en-US" sz="2000" dirty="0"/>
              <a:t> exact test is a test procedure in which data are randomly re-assigned so that an exact p-value is calculated based on the permutated data.</a:t>
            </a:r>
          </a:p>
        </p:txBody>
      </p:sp>
      <p:graphicFrame>
        <p:nvGraphicFramePr>
          <p:cNvPr id="5" name="Table 4"/>
          <p:cNvGraphicFramePr>
            <a:graphicFrameLocks noGrp="1"/>
          </p:cNvGraphicFramePr>
          <p:nvPr/>
        </p:nvGraphicFramePr>
        <p:xfrm>
          <a:off x="3078480" y="2816560"/>
          <a:ext cx="6035040" cy="2225040"/>
        </p:xfrm>
        <a:graphic>
          <a:graphicData uri="http://schemas.openxmlformats.org/drawingml/2006/table">
            <a:tbl>
              <a:tblPr firstRow="1" bandRow="1">
                <a:tableStyleId>{5C22544A-7EE6-4342-B048-85BDC9FD1C3A}</a:tableStyleId>
              </a:tblPr>
              <a:tblGrid>
                <a:gridCol w="1508760">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tblGrid>
              <a:tr h="370840">
                <a:tc gridSpan="2">
                  <a:txBody>
                    <a:bodyPr/>
                    <a:lstStyle/>
                    <a:p>
                      <a:r>
                        <a:rPr lang="en-US" sz="1600" dirty="0"/>
                        <a:t>Web-based</a:t>
                      </a:r>
                      <a:endParaRPr lang="en-GB" sz="1600" dirty="0"/>
                    </a:p>
                  </a:txBody>
                  <a:tcPr>
                    <a:solidFill>
                      <a:srgbClr val="0074AF"/>
                    </a:solidFill>
                  </a:tcPr>
                </a:tc>
                <a:tc hMerge="1">
                  <a:txBody>
                    <a:bodyPr/>
                    <a:lstStyle/>
                    <a:p>
                      <a:endParaRPr lang="en-GB" dirty="0"/>
                    </a:p>
                  </a:txBody>
                  <a:tcPr/>
                </a:tc>
                <a:tc gridSpan="2">
                  <a:txBody>
                    <a:bodyPr/>
                    <a:lstStyle/>
                    <a:p>
                      <a:r>
                        <a:rPr lang="en-US" sz="1600" dirty="0"/>
                        <a:t>Text-based</a:t>
                      </a:r>
                      <a:endParaRPr lang="en-GB" sz="1600" dirty="0"/>
                    </a:p>
                  </a:txBody>
                  <a:tcPr>
                    <a:solidFill>
                      <a:srgbClr val="0074AF"/>
                    </a:solidFill>
                  </a:tcPr>
                </a:tc>
                <a:tc hMerge="1">
                  <a:txBody>
                    <a:bodyPr/>
                    <a:lstStyle/>
                    <a:p>
                      <a:endParaRPr lang="en-GB" dirty="0"/>
                    </a:p>
                  </a:txBody>
                  <a:tcPr/>
                </a:tc>
                <a:extLst>
                  <a:ext uri="{0D108BD9-81ED-4DB2-BD59-A6C34878D82A}">
                    <a16:rowId xmlns:a16="http://schemas.microsoft.com/office/drawing/2014/main" val="10000"/>
                  </a:ext>
                </a:extLst>
              </a:tr>
              <a:tr h="370840">
                <a:tc>
                  <a:txBody>
                    <a:bodyPr/>
                    <a:lstStyle/>
                    <a:p>
                      <a:r>
                        <a:rPr lang="en-US" sz="1600" b="1" dirty="0"/>
                        <a:t>Subject</a:t>
                      </a:r>
                      <a:endParaRPr lang="en-GB" sz="1600" b="1" dirty="0"/>
                    </a:p>
                  </a:txBody>
                  <a:tcPr/>
                </a:tc>
                <a:tc>
                  <a:txBody>
                    <a:bodyPr/>
                    <a:lstStyle/>
                    <a:p>
                      <a:r>
                        <a:rPr lang="en-US" sz="1600" b="1" dirty="0"/>
                        <a:t>Scores</a:t>
                      </a:r>
                      <a:endParaRPr lang="en-GB" sz="1600" b="1" dirty="0"/>
                    </a:p>
                  </a:txBody>
                  <a:tcPr/>
                </a:tc>
                <a:tc>
                  <a:txBody>
                    <a:bodyPr/>
                    <a:lstStyle/>
                    <a:p>
                      <a:r>
                        <a:rPr lang="en-US" sz="1600" b="1" dirty="0"/>
                        <a:t>Subject</a:t>
                      </a:r>
                      <a:endParaRPr lang="en-GB" sz="1600" b="1" dirty="0"/>
                    </a:p>
                  </a:txBody>
                  <a:tcPr/>
                </a:tc>
                <a:tc>
                  <a:txBody>
                    <a:bodyPr/>
                    <a:lstStyle/>
                    <a:p>
                      <a:r>
                        <a:rPr lang="en-US" sz="1600" b="1" dirty="0"/>
                        <a:t>Scores</a:t>
                      </a:r>
                      <a:endParaRPr lang="en-GB" sz="1600" b="1" dirty="0"/>
                    </a:p>
                  </a:txBody>
                  <a:tcPr/>
                </a:tc>
                <a:extLst>
                  <a:ext uri="{0D108BD9-81ED-4DB2-BD59-A6C34878D82A}">
                    <a16:rowId xmlns:a16="http://schemas.microsoft.com/office/drawing/2014/main" val="10001"/>
                  </a:ext>
                </a:extLst>
              </a:tr>
              <a:tr h="370840">
                <a:tc>
                  <a:txBody>
                    <a:bodyPr/>
                    <a:lstStyle/>
                    <a:p>
                      <a:r>
                        <a:rPr lang="en-US" sz="1600" dirty="0"/>
                        <a:t>Jody</a:t>
                      </a:r>
                      <a:endParaRPr lang="en-GB" sz="1600" dirty="0"/>
                    </a:p>
                  </a:txBody>
                  <a:tcPr/>
                </a:tc>
                <a:tc>
                  <a:txBody>
                    <a:bodyPr/>
                    <a:lstStyle/>
                    <a:p>
                      <a:r>
                        <a:rPr lang="en-US" sz="1600" dirty="0"/>
                        <a:t>99</a:t>
                      </a:r>
                      <a:endParaRPr lang="en-GB" sz="1600" dirty="0"/>
                    </a:p>
                  </a:txBody>
                  <a:tcPr/>
                </a:tc>
                <a:tc>
                  <a:txBody>
                    <a:bodyPr/>
                    <a:lstStyle/>
                    <a:p>
                      <a:r>
                        <a:rPr lang="en-US" sz="1600" dirty="0"/>
                        <a:t>Alex</a:t>
                      </a:r>
                      <a:endParaRPr lang="en-GB" sz="1600" dirty="0"/>
                    </a:p>
                  </a:txBody>
                  <a:tcPr/>
                </a:tc>
                <a:tc>
                  <a:txBody>
                    <a:bodyPr/>
                    <a:lstStyle/>
                    <a:p>
                      <a:r>
                        <a:rPr lang="en-US" sz="1600" dirty="0"/>
                        <a:t>87</a:t>
                      </a:r>
                      <a:endParaRPr lang="en-GB" sz="1600" dirty="0"/>
                    </a:p>
                  </a:txBody>
                  <a:tcPr/>
                </a:tc>
                <a:extLst>
                  <a:ext uri="{0D108BD9-81ED-4DB2-BD59-A6C34878D82A}">
                    <a16:rowId xmlns:a16="http://schemas.microsoft.com/office/drawing/2014/main" val="10002"/>
                  </a:ext>
                </a:extLst>
              </a:tr>
              <a:tr h="370840">
                <a:tc>
                  <a:txBody>
                    <a:bodyPr/>
                    <a:lstStyle/>
                    <a:p>
                      <a:r>
                        <a:rPr lang="en-US" sz="1600" dirty="0"/>
                        <a:t>Sandy</a:t>
                      </a:r>
                      <a:endParaRPr lang="en-GB" sz="1600" dirty="0"/>
                    </a:p>
                  </a:txBody>
                  <a:tcPr/>
                </a:tc>
                <a:tc>
                  <a:txBody>
                    <a:bodyPr/>
                    <a:lstStyle/>
                    <a:p>
                      <a:r>
                        <a:rPr lang="en-US" sz="1600" dirty="0"/>
                        <a:t>90</a:t>
                      </a:r>
                      <a:endParaRPr lang="en-GB" sz="1600" dirty="0"/>
                    </a:p>
                  </a:txBody>
                  <a:tcPr/>
                </a:tc>
                <a:tc>
                  <a:txBody>
                    <a:bodyPr/>
                    <a:lstStyle/>
                    <a:p>
                      <a:r>
                        <a:rPr lang="en-US" sz="1600" dirty="0"/>
                        <a:t>Andy</a:t>
                      </a:r>
                      <a:endParaRPr lang="en-GB" sz="1600" dirty="0"/>
                    </a:p>
                  </a:txBody>
                  <a:tcPr/>
                </a:tc>
                <a:tc>
                  <a:txBody>
                    <a:bodyPr/>
                    <a:lstStyle/>
                    <a:p>
                      <a:r>
                        <a:rPr lang="en-US" sz="1600" dirty="0"/>
                        <a:t>89</a:t>
                      </a:r>
                      <a:endParaRPr lang="en-GB" sz="1600" dirty="0"/>
                    </a:p>
                  </a:txBody>
                  <a:tcPr/>
                </a:tc>
                <a:extLst>
                  <a:ext uri="{0D108BD9-81ED-4DB2-BD59-A6C34878D82A}">
                    <a16:rowId xmlns:a16="http://schemas.microsoft.com/office/drawing/2014/main" val="10003"/>
                  </a:ext>
                </a:extLst>
              </a:tr>
              <a:tr h="370840">
                <a:tc>
                  <a:txBody>
                    <a:bodyPr/>
                    <a:lstStyle/>
                    <a:p>
                      <a:r>
                        <a:rPr lang="en-US" sz="1600" dirty="0"/>
                        <a:t>Barb</a:t>
                      </a:r>
                      <a:endParaRPr lang="en-GB" sz="1600" dirty="0"/>
                    </a:p>
                  </a:txBody>
                  <a:tcPr/>
                </a:tc>
                <a:tc>
                  <a:txBody>
                    <a:bodyPr/>
                    <a:lstStyle/>
                    <a:p>
                      <a:r>
                        <a:rPr lang="en-US" sz="1600" dirty="0"/>
                        <a:t>93</a:t>
                      </a:r>
                      <a:endParaRPr lang="en-GB" sz="1600" dirty="0"/>
                    </a:p>
                  </a:txBody>
                  <a:tcPr/>
                </a:tc>
                <a:tc>
                  <a:txBody>
                    <a:bodyPr/>
                    <a:lstStyle/>
                    <a:p>
                      <a:r>
                        <a:rPr lang="en-US" sz="1600" dirty="0"/>
                        <a:t>Candy</a:t>
                      </a:r>
                      <a:endParaRPr lang="en-GB" sz="1600" dirty="0"/>
                    </a:p>
                  </a:txBody>
                  <a:tcPr/>
                </a:tc>
                <a:tc>
                  <a:txBody>
                    <a:bodyPr/>
                    <a:lstStyle/>
                    <a:p>
                      <a:r>
                        <a:rPr lang="en-US" sz="1600" dirty="0"/>
                        <a:t>97</a:t>
                      </a:r>
                      <a:endParaRPr lang="en-GB" sz="1600" dirty="0"/>
                    </a:p>
                  </a:txBody>
                  <a:tcPr/>
                </a:tc>
                <a:extLst>
                  <a:ext uri="{0D108BD9-81ED-4DB2-BD59-A6C34878D82A}">
                    <a16:rowId xmlns:a16="http://schemas.microsoft.com/office/drawing/2014/main" val="10004"/>
                  </a:ext>
                </a:extLst>
              </a:tr>
              <a:tr h="370840">
                <a:tc>
                  <a:txBody>
                    <a:bodyPr/>
                    <a:lstStyle/>
                    <a:p>
                      <a:r>
                        <a:rPr lang="en-US" sz="1600" dirty="0"/>
                        <a:t>More subjects…</a:t>
                      </a:r>
                      <a:endParaRPr lang="en-GB" sz="1600" dirty="0"/>
                    </a:p>
                  </a:txBody>
                  <a:tcPr/>
                </a:tc>
                <a:tc>
                  <a:txBody>
                    <a:bodyPr/>
                    <a:lstStyle/>
                    <a:p>
                      <a:r>
                        <a:rPr lang="en-US" sz="1600" dirty="0"/>
                        <a:t>More scores…</a:t>
                      </a:r>
                      <a:endParaRPr lang="en-GB" sz="1600" dirty="0"/>
                    </a:p>
                  </a:txBody>
                  <a:tcPr/>
                </a:tc>
                <a:tc>
                  <a:txBody>
                    <a:bodyPr/>
                    <a:lstStyle/>
                    <a:p>
                      <a:r>
                        <a:rPr lang="en-US" sz="1600" dirty="0"/>
                        <a:t>More subjects…</a:t>
                      </a:r>
                      <a:endParaRPr lang="en-GB" sz="1600" dirty="0"/>
                    </a:p>
                  </a:txBody>
                  <a:tcPr/>
                </a:tc>
                <a:tc>
                  <a:txBody>
                    <a:bodyPr/>
                    <a:lstStyle/>
                    <a:p>
                      <a:r>
                        <a:rPr lang="en-US" sz="1600" dirty="0"/>
                        <a:t>More scores…</a:t>
                      </a:r>
                      <a:endParaRPr lang="en-GB" sz="1600" dirty="0"/>
                    </a:p>
                  </a:txBody>
                  <a:tcPr/>
                </a:tc>
                <a:extLst>
                  <a:ext uri="{0D108BD9-81ED-4DB2-BD59-A6C34878D82A}">
                    <a16:rowId xmlns:a16="http://schemas.microsoft.com/office/drawing/2014/main" val="10005"/>
                  </a:ext>
                </a:extLst>
              </a:tr>
            </a:tbl>
          </a:graphicData>
        </a:graphic>
      </p:graphicFrame>
      <p:sp>
        <p:nvSpPr>
          <p:cNvPr id="9" name="Rectangle 8"/>
          <p:cNvSpPr/>
          <p:nvPr/>
        </p:nvSpPr>
        <p:spPr>
          <a:xfrm>
            <a:off x="5486400" y="5202152"/>
            <a:ext cx="6096000" cy="1323439"/>
          </a:xfrm>
          <a:prstGeom prst="rect">
            <a:avLst/>
          </a:prstGeom>
          <a:ln w="57150">
            <a:solidFill>
              <a:srgbClr val="0074AF"/>
            </a:solidFill>
          </a:ln>
        </p:spPr>
        <p:txBody>
          <a:bodyPr vert="horz" lIns="91440" tIns="45720" rIns="91440" bIns="45720" rtlCol="0">
            <a:normAutofit/>
          </a:bodyPr>
          <a:lstStyle/>
          <a:p>
            <a:pPr>
              <a:spcBef>
                <a:spcPct val="20000"/>
              </a:spcBef>
              <a:buFont typeface="Arial"/>
              <a:buNone/>
            </a:pPr>
            <a:r>
              <a:rPr lang="en-US" sz="2000" dirty="0"/>
              <a:t>Let's look at the above example. Assume that in an experiment comparing web-based and text-based instructional methods, subjects obtained the given scores:</a:t>
            </a:r>
          </a:p>
        </p:txBody>
      </p:sp>
      <p:sp>
        <p:nvSpPr>
          <p:cNvPr id="10" name="Rectangle 9"/>
          <p:cNvSpPr/>
          <p:nvPr/>
        </p:nvSpPr>
        <p:spPr>
          <a:xfrm>
            <a:off x="6786623" y="2494285"/>
            <a:ext cx="2326897" cy="307777"/>
          </a:xfrm>
          <a:prstGeom prst="rect">
            <a:avLst/>
          </a:prstGeom>
        </p:spPr>
        <p:txBody>
          <a:bodyPr wrap="square">
            <a:spAutoFit/>
          </a:bodyPr>
          <a:lstStyle/>
          <a:p>
            <a:r>
              <a:rPr lang="en-US" sz="1400" dirty="0"/>
              <a:t>Original Scores of two groups</a:t>
            </a:r>
          </a:p>
        </p:txBody>
      </p:sp>
    </p:spTree>
    <p:extLst>
      <p:ext uri="{BB962C8B-B14F-4D97-AF65-F5344CB8AC3E}">
        <p14:creationId xmlns:p14="http://schemas.microsoft.com/office/powerpoint/2010/main" val="27803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293610" y="1673601"/>
            <a:ext cx="119329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293610" y="2848818"/>
            <a:ext cx="119329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293610" y="3973684"/>
            <a:ext cx="119329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293610" y="5098549"/>
            <a:ext cx="119329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293610" y="6169399"/>
            <a:ext cx="11932920" cy="1"/>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Permutation Test</a:t>
            </a:r>
          </a:p>
        </p:txBody>
      </p:sp>
      <p:sp>
        <p:nvSpPr>
          <p:cNvPr id="5" name="Flowchart: Delay 4"/>
          <p:cNvSpPr/>
          <p:nvPr/>
        </p:nvSpPr>
        <p:spPr>
          <a:xfrm>
            <a:off x="0" y="1366872"/>
            <a:ext cx="293610" cy="613458"/>
          </a:xfrm>
          <a:prstGeom prst="flowChartDelay">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Content Placeholder 2"/>
          <p:cNvSpPr txBox="1">
            <a:spLocks/>
          </p:cNvSpPr>
          <p:nvPr/>
        </p:nvSpPr>
        <p:spPr>
          <a:xfrm>
            <a:off x="609600" y="1264533"/>
            <a:ext cx="9951720" cy="818137"/>
          </a:xfrm>
          <a:prstGeom prst="rect">
            <a:avLst/>
          </a:prstGeom>
          <a:solidFill>
            <a:schemeClr val="bg1"/>
          </a:solidFill>
          <a:ln w="28575">
            <a:solidFill>
              <a:srgbClr val="0074AF"/>
            </a:solidFill>
            <a:prstDash val="sysDash"/>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Let’s say we do a two-sample t-test, the test returns a t-score of 1.55. </a:t>
            </a:r>
          </a:p>
        </p:txBody>
      </p:sp>
      <p:sp>
        <p:nvSpPr>
          <p:cNvPr id="9" name="Flowchart: Delay 8"/>
          <p:cNvSpPr/>
          <p:nvPr/>
        </p:nvSpPr>
        <p:spPr>
          <a:xfrm>
            <a:off x="0" y="2542089"/>
            <a:ext cx="293610" cy="613458"/>
          </a:xfrm>
          <a:prstGeom prst="flowChartDelay">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Content Placeholder 2"/>
          <p:cNvSpPr txBox="1">
            <a:spLocks/>
          </p:cNvSpPr>
          <p:nvPr/>
        </p:nvSpPr>
        <p:spPr>
          <a:xfrm>
            <a:off x="914400" y="2439750"/>
            <a:ext cx="9951720" cy="818137"/>
          </a:xfrm>
          <a:prstGeom prst="rect">
            <a:avLst/>
          </a:prstGeom>
          <a:solidFill>
            <a:schemeClr val="bg1"/>
          </a:solidFill>
          <a:ln w="28575">
            <a:solidFill>
              <a:srgbClr val="0074AF"/>
            </a:solidFill>
            <a:prstDash val="sysDash"/>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In parametric statistics, we check the t-score against the critical value in the t-distribution to determine whether the group difference is significant. </a:t>
            </a:r>
          </a:p>
        </p:txBody>
      </p:sp>
      <p:sp>
        <p:nvSpPr>
          <p:cNvPr id="12" name="Flowchart: Delay 11"/>
          <p:cNvSpPr/>
          <p:nvPr/>
        </p:nvSpPr>
        <p:spPr>
          <a:xfrm>
            <a:off x="0" y="3666955"/>
            <a:ext cx="293610" cy="613458"/>
          </a:xfrm>
          <a:prstGeom prst="flowChartDelay">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Content Placeholder 2"/>
          <p:cNvSpPr txBox="1">
            <a:spLocks/>
          </p:cNvSpPr>
          <p:nvPr/>
        </p:nvSpPr>
        <p:spPr>
          <a:xfrm>
            <a:off x="1203960" y="3564616"/>
            <a:ext cx="9951720" cy="818137"/>
          </a:xfrm>
          <a:prstGeom prst="rect">
            <a:avLst/>
          </a:prstGeom>
          <a:solidFill>
            <a:schemeClr val="bg1"/>
          </a:solidFill>
          <a:ln w="28575">
            <a:solidFill>
              <a:srgbClr val="0074AF"/>
            </a:solidFill>
            <a:prstDash val="sysDash"/>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In resampling statistics, instead of checking the theoretical t-distribution, we can reframe analysis into a "what-if" question.</a:t>
            </a:r>
          </a:p>
        </p:txBody>
      </p:sp>
      <p:sp>
        <p:nvSpPr>
          <p:cNvPr id="15" name="Flowchart: Delay 14"/>
          <p:cNvSpPr/>
          <p:nvPr/>
        </p:nvSpPr>
        <p:spPr>
          <a:xfrm>
            <a:off x="0" y="4791820"/>
            <a:ext cx="293610" cy="613458"/>
          </a:xfrm>
          <a:prstGeom prst="flowChartDelay">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Content Placeholder 2"/>
          <p:cNvSpPr txBox="1">
            <a:spLocks/>
          </p:cNvSpPr>
          <p:nvPr/>
        </p:nvSpPr>
        <p:spPr>
          <a:xfrm>
            <a:off x="1508760" y="4689481"/>
            <a:ext cx="9951720" cy="818137"/>
          </a:xfrm>
          <a:prstGeom prst="rect">
            <a:avLst/>
          </a:prstGeom>
          <a:solidFill>
            <a:schemeClr val="bg1"/>
          </a:solidFill>
          <a:ln w="28575">
            <a:solidFill>
              <a:srgbClr val="0074AF"/>
            </a:solidFill>
            <a:prstDash val="sysDash"/>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Maybe It may just happen that Jody, the over-achiever, takes the Web-based version by chance, and Alex, the under-achiever, takes the text-based version by chance, too. What if their positions are swapped?" </a:t>
            </a:r>
          </a:p>
        </p:txBody>
      </p:sp>
      <p:sp>
        <p:nvSpPr>
          <p:cNvPr id="30" name="Flowchart: Delay 29"/>
          <p:cNvSpPr/>
          <p:nvPr/>
        </p:nvSpPr>
        <p:spPr>
          <a:xfrm>
            <a:off x="0" y="5862670"/>
            <a:ext cx="293610" cy="613458"/>
          </a:xfrm>
          <a:prstGeom prst="flowChartDelay">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Content Placeholder 2"/>
          <p:cNvSpPr txBox="1">
            <a:spLocks/>
          </p:cNvSpPr>
          <p:nvPr/>
        </p:nvSpPr>
        <p:spPr>
          <a:xfrm>
            <a:off x="1813560" y="5760331"/>
            <a:ext cx="9951720" cy="818137"/>
          </a:xfrm>
          <a:prstGeom prst="rect">
            <a:avLst/>
          </a:prstGeom>
          <a:solidFill>
            <a:schemeClr val="bg1"/>
          </a:solidFill>
          <a:ln w="28575">
            <a:solidFill>
              <a:srgbClr val="0074AF"/>
            </a:solidFill>
            <a:prstDash val="sysDash"/>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We can reframe this question by swapping the class labels (web-based and text-based). Let’s see what the new table will look like.</a:t>
            </a:r>
          </a:p>
        </p:txBody>
      </p:sp>
    </p:spTree>
    <p:extLst>
      <p:ext uri="{BB962C8B-B14F-4D97-AF65-F5344CB8AC3E}">
        <p14:creationId xmlns:p14="http://schemas.microsoft.com/office/powerpoint/2010/main" val="74484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11" grpId="0" build="p" animBg="1"/>
      <p:bldP spid="14" grpId="0" build="p" animBg="1"/>
      <p:bldP spid="17" grpId="0" build="p" animBg="1"/>
      <p:bldP spid="3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A primer on Logic</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33123335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a:t>
            </a:r>
          </a:p>
        </p:txBody>
      </p:sp>
      <p:sp>
        <p:nvSpPr>
          <p:cNvPr id="9" name="Rectangle 8"/>
          <p:cNvSpPr/>
          <p:nvPr/>
        </p:nvSpPr>
        <p:spPr>
          <a:xfrm>
            <a:off x="5486400" y="4258432"/>
            <a:ext cx="3777591" cy="943530"/>
          </a:xfrm>
          <a:prstGeom prst="rect">
            <a:avLst/>
          </a:prstGeom>
          <a:solidFill>
            <a:srgbClr val="0074AF"/>
          </a:solidFill>
          <a:ln w="57150">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2928009" y="2656198"/>
            <a:ext cx="2647707" cy="943530"/>
          </a:xfrm>
          <a:prstGeom prst="rect">
            <a:avLst/>
          </a:prstGeom>
          <a:solidFill>
            <a:srgbClr val="0074AF"/>
          </a:solidFill>
          <a:ln w="57150">
            <a:solidFill>
              <a:srgbClr val="0074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p:cNvSpPr txBox="1">
            <a:spLocks/>
          </p:cNvSpPr>
          <p:nvPr/>
        </p:nvSpPr>
        <p:spPr>
          <a:xfrm>
            <a:off x="609600" y="1345557"/>
            <a:ext cx="4965154" cy="1310641"/>
          </a:xfrm>
          <a:prstGeom prst="rect">
            <a:avLst/>
          </a:prstGeom>
          <a:ln w="57150">
            <a:solidFill>
              <a:srgbClr val="0074AF"/>
            </a:solidFill>
          </a:ln>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We can do this to get all possible rearrangements of the data. This re-sample by random swapping is called “permutated data”. </a:t>
            </a:r>
          </a:p>
        </p:txBody>
      </p:sp>
      <p:graphicFrame>
        <p:nvGraphicFramePr>
          <p:cNvPr id="12" name="Table 11"/>
          <p:cNvGraphicFramePr>
            <a:graphicFrameLocks noGrp="1"/>
          </p:cNvGraphicFramePr>
          <p:nvPr/>
        </p:nvGraphicFramePr>
        <p:xfrm>
          <a:off x="3078480" y="2816560"/>
          <a:ext cx="6035040" cy="2225040"/>
        </p:xfrm>
        <a:graphic>
          <a:graphicData uri="http://schemas.openxmlformats.org/drawingml/2006/table">
            <a:tbl>
              <a:tblPr firstRow="1" bandRow="1">
                <a:tableStyleId>{5C22544A-7EE6-4342-B048-85BDC9FD1C3A}</a:tableStyleId>
              </a:tblPr>
              <a:tblGrid>
                <a:gridCol w="1508760">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tblGrid>
              <a:tr h="370840">
                <a:tc gridSpan="2">
                  <a:txBody>
                    <a:bodyPr/>
                    <a:lstStyle/>
                    <a:p>
                      <a:r>
                        <a:rPr lang="en-US" sz="1600" dirty="0"/>
                        <a:t>Web-based</a:t>
                      </a:r>
                      <a:endParaRPr lang="en-GB" sz="1600" dirty="0"/>
                    </a:p>
                  </a:txBody>
                  <a:tcPr>
                    <a:solidFill>
                      <a:srgbClr val="0074AF"/>
                    </a:solidFill>
                  </a:tcPr>
                </a:tc>
                <a:tc hMerge="1">
                  <a:txBody>
                    <a:bodyPr/>
                    <a:lstStyle/>
                    <a:p>
                      <a:endParaRPr lang="en-GB" dirty="0"/>
                    </a:p>
                  </a:txBody>
                  <a:tcPr/>
                </a:tc>
                <a:tc gridSpan="2">
                  <a:txBody>
                    <a:bodyPr/>
                    <a:lstStyle/>
                    <a:p>
                      <a:r>
                        <a:rPr lang="en-US" sz="1600" dirty="0"/>
                        <a:t>Text-based</a:t>
                      </a:r>
                      <a:endParaRPr lang="en-GB" sz="1600" dirty="0"/>
                    </a:p>
                  </a:txBody>
                  <a:tcPr>
                    <a:solidFill>
                      <a:srgbClr val="0074AF"/>
                    </a:solidFill>
                  </a:tcPr>
                </a:tc>
                <a:tc hMerge="1">
                  <a:txBody>
                    <a:bodyPr/>
                    <a:lstStyle/>
                    <a:p>
                      <a:endParaRPr lang="en-GB" dirty="0"/>
                    </a:p>
                  </a:txBody>
                  <a:tcPr/>
                </a:tc>
                <a:extLst>
                  <a:ext uri="{0D108BD9-81ED-4DB2-BD59-A6C34878D82A}">
                    <a16:rowId xmlns:a16="http://schemas.microsoft.com/office/drawing/2014/main" val="10000"/>
                  </a:ext>
                </a:extLst>
              </a:tr>
              <a:tr h="370840">
                <a:tc>
                  <a:txBody>
                    <a:bodyPr/>
                    <a:lstStyle/>
                    <a:p>
                      <a:r>
                        <a:rPr lang="en-US" sz="1600" b="1" dirty="0"/>
                        <a:t>Subject</a:t>
                      </a:r>
                      <a:endParaRPr lang="en-GB" sz="1600" b="1" dirty="0"/>
                    </a:p>
                  </a:txBody>
                  <a:tcPr/>
                </a:tc>
                <a:tc>
                  <a:txBody>
                    <a:bodyPr/>
                    <a:lstStyle/>
                    <a:p>
                      <a:r>
                        <a:rPr lang="en-US" sz="1600" b="1" dirty="0"/>
                        <a:t>Scores</a:t>
                      </a:r>
                      <a:endParaRPr lang="en-GB" sz="1600" b="1" dirty="0"/>
                    </a:p>
                  </a:txBody>
                  <a:tcPr/>
                </a:tc>
                <a:tc>
                  <a:txBody>
                    <a:bodyPr/>
                    <a:lstStyle/>
                    <a:p>
                      <a:r>
                        <a:rPr lang="en-US" sz="1600" b="1" dirty="0"/>
                        <a:t>Subject</a:t>
                      </a:r>
                      <a:endParaRPr lang="en-GB" sz="1600" b="1" dirty="0"/>
                    </a:p>
                  </a:txBody>
                  <a:tcPr/>
                </a:tc>
                <a:tc>
                  <a:txBody>
                    <a:bodyPr/>
                    <a:lstStyle/>
                    <a:p>
                      <a:r>
                        <a:rPr lang="en-US" sz="1600" b="1" dirty="0"/>
                        <a:t>Scores</a:t>
                      </a:r>
                      <a:endParaRPr lang="en-GB" sz="1600" b="1" dirty="0"/>
                    </a:p>
                  </a:txBody>
                  <a:tcPr/>
                </a:tc>
                <a:extLst>
                  <a:ext uri="{0D108BD9-81ED-4DB2-BD59-A6C34878D82A}">
                    <a16:rowId xmlns:a16="http://schemas.microsoft.com/office/drawing/2014/main" val="10001"/>
                  </a:ext>
                </a:extLst>
              </a:tr>
              <a:tr h="370840">
                <a:tc>
                  <a:txBody>
                    <a:bodyPr/>
                    <a:lstStyle/>
                    <a:p>
                      <a:r>
                        <a:rPr lang="en-US" sz="1600" dirty="0"/>
                        <a:t>Alex</a:t>
                      </a:r>
                      <a:endParaRPr lang="en-GB" sz="1600" dirty="0"/>
                    </a:p>
                  </a:txBody>
                  <a:tcPr>
                    <a:solidFill>
                      <a:schemeClr val="bg2">
                        <a:lumMod val="75000"/>
                      </a:schemeClr>
                    </a:solidFill>
                  </a:tcPr>
                </a:tc>
                <a:tc>
                  <a:txBody>
                    <a:bodyPr/>
                    <a:lstStyle/>
                    <a:p>
                      <a:r>
                        <a:rPr lang="en-US" sz="1600" dirty="0"/>
                        <a:t>87</a:t>
                      </a:r>
                      <a:endParaRPr lang="en-GB" sz="1600" dirty="0"/>
                    </a:p>
                  </a:txBody>
                  <a:tcPr>
                    <a:solidFill>
                      <a:schemeClr val="bg2">
                        <a:lumMod val="75000"/>
                      </a:schemeClr>
                    </a:solidFill>
                  </a:tcPr>
                </a:tc>
                <a:tc>
                  <a:txBody>
                    <a:bodyPr/>
                    <a:lstStyle/>
                    <a:p>
                      <a:r>
                        <a:rPr lang="en-US" sz="1600" dirty="0"/>
                        <a:t>Jody</a:t>
                      </a:r>
                      <a:endParaRPr lang="en-GB" sz="1600" dirty="0"/>
                    </a:p>
                  </a:txBody>
                  <a:tcPr>
                    <a:solidFill>
                      <a:schemeClr val="bg2">
                        <a:lumMod val="75000"/>
                      </a:schemeClr>
                    </a:solidFill>
                  </a:tcPr>
                </a:tc>
                <a:tc>
                  <a:txBody>
                    <a:bodyPr/>
                    <a:lstStyle/>
                    <a:p>
                      <a:r>
                        <a:rPr lang="en-US" sz="1600" dirty="0"/>
                        <a:t>99</a:t>
                      </a:r>
                      <a:endParaRPr lang="en-GB" sz="1600" dirty="0"/>
                    </a:p>
                  </a:txBody>
                  <a:tcPr>
                    <a:solidFill>
                      <a:schemeClr val="bg2">
                        <a:lumMod val="75000"/>
                      </a:schemeClr>
                    </a:solidFill>
                  </a:tcPr>
                </a:tc>
                <a:extLst>
                  <a:ext uri="{0D108BD9-81ED-4DB2-BD59-A6C34878D82A}">
                    <a16:rowId xmlns:a16="http://schemas.microsoft.com/office/drawing/2014/main" val="10002"/>
                  </a:ext>
                </a:extLst>
              </a:tr>
              <a:tr h="370840">
                <a:tc>
                  <a:txBody>
                    <a:bodyPr/>
                    <a:lstStyle/>
                    <a:p>
                      <a:r>
                        <a:rPr lang="en-US" sz="1600" dirty="0"/>
                        <a:t>Sandy</a:t>
                      </a:r>
                      <a:endParaRPr lang="en-GB" sz="1600" dirty="0"/>
                    </a:p>
                  </a:txBody>
                  <a:tcPr/>
                </a:tc>
                <a:tc>
                  <a:txBody>
                    <a:bodyPr/>
                    <a:lstStyle/>
                    <a:p>
                      <a:r>
                        <a:rPr lang="en-US" sz="1600" dirty="0"/>
                        <a:t>90</a:t>
                      </a:r>
                      <a:endParaRPr lang="en-GB" sz="1600" dirty="0"/>
                    </a:p>
                  </a:txBody>
                  <a:tcPr/>
                </a:tc>
                <a:tc>
                  <a:txBody>
                    <a:bodyPr/>
                    <a:lstStyle/>
                    <a:p>
                      <a:r>
                        <a:rPr lang="en-US" sz="1600" dirty="0"/>
                        <a:t>Andy</a:t>
                      </a:r>
                      <a:endParaRPr lang="en-GB" sz="1600" dirty="0"/>
                    </a:p>
                  </a:txBody>
                  <a:tcPr/>
                </a:tc>
                <a:tc>
                  <a:txBody>
                    <a:bodyPr/>
                    <a:lstStyle/>
                    <a:p>
                      <a:r>
                        <a:rPr lang="en-US" sz="1600" dirty="0"/>
                        <a:t>89</a:t>
                      </a:r>
                      <a:endParaRPr lang="en-GB" sz="1600" dirty="0"/>
                    </a:p>
                  </a:txBody>
                  <a:tcPr/>
                </a:tc>
                <a:extLst>
                  <a:ext uri="{0D108BD9-81ED-4DB2-BD59-A6C34878D82A}">
                    <a16:rowId xmlns:a16="http://schemas.microsoft.com/office/drawing/2014/main" val="10003"/>
                  </a:ext>
                </a:extLst>
              </a:tr>
              <a:tr h="370840">
                <a:tc>
                  <a:txBody>
                    <a:bodyPr/>
                    <a:lstStyle/>
                    <a:p>
                      <a:r>
                        <a:rPr lang="en-US" sz="1600" dirty="0"/>
                        <a:t>Barb</a:t>
                      </a:r>
                      <a:endParaRPr lang="en-GB" sz="1600" dirty="0"/>
                    </a:p>
                  </a:txBody>
                  <a:tcPr/>
                </a:tc>
                <a:tc>
                  <a:txBody>
                    <a:bodyPr/>
                    <a:lstStyle/>
                    <a:p>
                      <a:r>
                        <a:rPr lang="en-US" sz="1600" dirty="0"/>
                        <a:t>93</a:t>
                      </a:r>
                      <a:endParaRPr lang="en-GB" sz="1600" dirty="0"/>
                    </a:p>
                  </a:txBody>
                  <a:tcPr/>
                </a:tc>
                <a:tc>
                  <a:txBody>
                    <a:bodyPr/>
                    <a:lstStyle/>
                    <a:p>
                      <a:r>
                        <a:rPr lang="en-US" sz="1600" dirty="0"/>
                        <a:t>Candy</a:t>
                      </a:r>
                      <a:endParaRPr lang="en-GB" sz="1600" dirty="0"/>
                    </a:p>
                  </a:txBody>
                  <a:tcPr/>
                </a:tc>
                <a:tc>
                  <a:txBody>
                    <a:bodyPr/>
                    <a:lstStyle/>
                    <a:p>
                      <a:r>
                        <a:rPr lang="en-US" sz="1600" dirty="0"/>
                        <a:t>97</a:t>
                      </a:r>
                      <a:endParaRPr lang="en-GB" sz="1600" dirty="0"/>
                    </a:p>
                  </a:txBody>
                  <a:tcPr/>
                </a:tc>
                <a:extLst>
                  <a:ext uri="{0D108BD9-81ED-4DB2-BD59-A6C34878D82A}">
                    <a16:rowId xmlns:a16="http://schemas.microsoft.com/office/drawing/2014/main" val="10004"/>
                  </a:ext>
                </a:extLst>
              </a:tr>
              <a:tr h="370840">
                <a:tc>
                  <a:txBody>
                    <a:bodyPr/>
                    <a:lstStyle/>
                    <a:p>
                      <a:r>
                        <a:rPr lang="en-US" sz="1600" dirty="0"/>
                        <a:t>More subjects…</a:t>
                      </a:r>
                      <a:endParaRPr lang="en-GB" sz="1600" dirty="0"/>
                    </a:p>
                  </a:txBody>
                  <a:tcPr/>
                </a:tc>
                <a:tc>
                  <a:txBody>
                    <a:bodyPr/>
                    <a:lstStyle/>
                    <a:p>
                      <a:r>
                        <a:rPr lang="en-US" sz="1600" dirty="0"/>
                        <a:t>More scores…</a:t>
                      </a:r>
                      <a:endParaRPr lang="en-GB" sz="1600" dirty="0"/>
                    </a:p>
                  </a:txBody>
                  <a:tcPr/>
                </a:tc>
                <a:tc>
                  <a:txBody>
                    <a:bodyPr/>
                    <a:lstStyle/>
                    <a:p>
                      <a:r>
                        <a:rPr lang="en-US" sz="1600" dirty="0"/>
                        <a:t>More subjects…</a:t>
                      </a:r>
                      <a:endParaRPr lang="en-GB" sz="1600" dirty="0"/>
                    </a:p>
                  </a:txBody>
                  <a:tcPr/>
                </a:tc>
                <a:tc>
                  <a:txBody>
                    <a:bodyPr/>
                    <a:lstStyle/>
                    <a:p>
                      <a:r>
                        <a:rPr lang="en-US" sz="1600" dirty="0"/>
                        <a:t>More scores…</a:t>
                      </a:r>
                      <a:endParaRPr lang="en-GB" sz="1600" dirty="0"/>
                    </a:p>
                  </a:txBody>
                  <a:tcPr/>
                </a:tc>
                <a:extLst>
                  <a:ext uri="{0D108BD9-81ED-4DB2-BD59-A6C34878D82A}">
                    <a16:rowId xmlns:a16="http://schemas.microsoft.com/office/drawing/2014/main" val="10005"/>
                  </a:ext>
                </a:extLst>
              </a:tr>
            </a:tbl>
          </a:graphicData>
        </a:graphic>
      </p:graphicFrame>
      <p:sp>
        <p:nvSpPr>
          <p:cNvPr id="13" name="Rectangle 12"/>
          <p:cNvSpPr/>
          <p:nvPr/>
        </p:nvSpPr>
        <p:spPr>
          <a:xfrm>
            <a:off x="5486400" y="5202152"/>
            <a:ext cx="6096000" cy="1323439"/>
          </a:xfrm>
          <a:prstGeom prst="rect">
            <a:avLst/>
          </a:prstGeom>
          <a:ln w="57150">
            <a:solidFill>
              <a:srgbClr val="0074AF"/>
            </a:solidFill>
          </a:ln>
        </p:spPr>
        <p:txBody>
          <a:bodyPr vert="horz" lIns="91440" tIns="45720" rIns="91440" bIns="45720" rtlCol="0" anchor="ctr">
            <a:normAutofit/>
          </a:bodyPr>
          <a:lstStyle/>
          <a:p>
            <a:pPr>
              <a:spcBef>
                <a:spcPct val="20000"/>
              </a:spcBef>
              <a:buFont typeface="Arial"/>
              <a:buNone/>
            </a:pPr>
            <a:r>
              <a:rPr lang="en-US" sz="2000" dirty="0"/>
              <a:t>Note that in permutations tests, the order don’t really matter. So they really are all about combinations! (The name is misleading).</a:t>
            </a:r>
          </a:p>
        </p:txBody>
      </p:sp>
      <p:sp>
        <p:nvSpPr>
          <p:cNvPr id="14" name="Rectangle 13"/>
          <p:cNvSpPr/>
          <p:nvPr/>
        </p:nvSpPr>
        <p:spPr>
          <a:xfrm>
            <a:off x="6416041" y="2494285"/>
            <a:ext cx="2697480" cy="307777"/>
          </a:xfrm>
          <a:prstGeom prst="rect">
            <a:avLst/>
          </a:prstGeom>
        </p:spPr>
        <p:txBody>
          <a:bodyPr wrap="square">
            <a:spAutoFit/>
          </a:bodyPr>
          <a:lstStyle/>
          <a:p>
            <a:r>
              <a:rPr lang="en-US" sz="1400" dirty="0"/>
              <a:t>Permutated Scores of two groups</a:t>
            </a:r>
          </a:p>
        </p:txBody>
      </p:sp>
      <p:sp>
        <p:nvSpPr>
          <p:cNvPr id="6" name="Curved Up Arrow 5"/>
          <p:cNvSpPr/>
          <p:nvPr/>
        </p:nvSpPr>
        <p:spPr>
          <a:xfrm>
            <a:off x="3736114" y="3766202"/>
            <a:ext cx="3679203" cy="870649"/>
          </a:xfrm>
          <a:prstGeom prst="curvedUpArrow">
            <a:avLst/>
          </a:prstGeom>
          <a:solidFill>
            <a:srgbClr val="0074A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76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a:t>
            </a:r>
          </a:p>
        </p:txBody>
      </p:sp>
      <p:graphicFrame>
        <p:nvGraphicFramePr>
          <p:cNvPr id="5" name="Content Placeholder 4"/>
          <p:cNvGraphicFramePr>
            <a:graphicFrameLocks noGrp="1"/>
          </p:cNvGraphicFramePr>
          <p:nvPr>
            <p:ph idx="4294967295"/>
          </p:nvPr>
        </p:nvGraphicFramePr>
        <p:xfrm>
          <a:off x="609600" y="1455045"/>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4514029" y="6263376"/>
            <a:ext cx="3163943" cy="400110"/>
          </a:xfrm>
          <a:prstGeom prst="rect">
            <a:avLst/>
          </a:prstGeom>
          <a:noFill/>
        </p:spPr>
        <p:txBody>
          <a:bodyPr wrap="none" rtlCol="0" anchor="ctr">
            <a:spAutoFit/>
          </a:bodyPr>
          <a:lstStyle/>
          <a:p>
            <a:r>
              <a:rPr lang="en-US" sz="2000" dirty="0"/>
              <a:t>Is this still a parametric test?</a:t>
            </a:r>
          </a:p>
        </p:txBody>
      </p:sp>
    </p:spTree>
    <p:extLst>
      <p:ext uri="{BB962C8B-B14F-4D97-AF65-F5344CB8AC3E}">
        <p14:creationId xmlns:p14="http://schemas.microsoft.com/office/powerpoint/2010/main" val="1347986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09600" y="1509824"/>
            <a:ext cx="10972800" cy="4648580"/>
          </a:xfrm>
          <a:prstGeom prst="rect">
            <a:avLst/>
          </a:prstGeom>
          <a:solidFill>
            <a:schemeClr val="bg1"/>
          </a:solidFill>
          <a:ln w="28575">
            <a:solidFill>
              <a:srgbClr val="0074AF"/>
            </a:solidFill>
          </a:ln>
        </p:spPr>
        <p:txBody>
          <a:bodyPr wrap="square" rtlCol="0" anchor="ctr">
            <a:noAutofit/>
          </a:bodyPr>
          <a:lstStyle/>
          <a:p>
            <a:endParaRPr lang="en-GB" sz="2000" dirty="0"/>
          </a:p>
        </p:txBody>
      </p:sp>
      <p:sp>
        <p:nvSpPr>
          <p:cNvPr id="2" name="Title 1">
            <a:extLst>
              <a:ext uri="{FF2B5EF4-FFF2-40B4-BE49-F238E27FC236}">
                <a16:creationId xmlns:a16="http://schemas.microsoft.com/office/drawing/2014/main" id="{77DFEC2E-900E-A04B-81AB-D8C5A3B3321D}"/>
              </a:ext>
            </a:extLst>
          </p:cNvPr>
          <p:cNvSpPr>
            <a:spLocks noGrp="1"/>
          </p:cNvSpPr>
          <p:nvPr>
            <p:ph type="title"/>
          </p:nvPr>
        </p:nvSpPr>
        <p:spPr/>
        <p:txBody>
          <a:bodyPr/>
          <a:lstStyle/>
          <a:p>
            <a:r>
              <a:rPr lang="en-US" dirty="0"/>
              <a:t>Permutation Test</a:t>
            </a:r>
          </a:p>
        </p:txBody>
      </p:sp>
      <p:sp>
        <p:nvSpPr>
          <p:cNvPr id="3" name="Rectangle 2"/>
          <p:cNvSpPr/>
          <p:nvPr/>
        </p:nvSpPr>
        <p:spPr>
          <a:xfrm>
            <a:off x="5478779" y="2080661"/>
            <a:ext cx="2514600" cy="640080"/>
          </a:xfrm>
          <a:prstGeom prst="rect">
            <a:avLst/>
          </a:prstGeom>
          <a:solidFill>
            <a:srgbClr val="0074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Test Statistic</a:t>
            </a:r>
            <a:endParaRPr lang="en-GB" sz="2000" dirty="0"/>
          </a:p>
        </p:txBody>
      </p:sp>
      <p:graphicFrame>
        <p:nvGraphicFramePr>
          <p:cNvPr id="5" name="Table 4"/>
          <p:cNvGraphicFramePr>
            <a:graphicFrameLocks noGrp="1"/>
          </p:cNvGraphicFramePr>
          <p:nvPr/>
        </p:nvGraphicFramePr>
        <p:xfrm>
          <a:off x="1249679" y="2215281"/>
          <a:ext cx="2514600" cy="370840"/>
        </p:xfrm>
        <a:graphic>
          <a:graphicData uri="http://schemas.openxmlformats.org/drawingml/2006/table">
            <a:tbl>
              <a:tblPr firstRow="1" bandRow="1">
                <a:tableStyleId>{5C22544A-7EE6-4342-B048-85BDC9FD1C3A}</a:tableStyleId>
              </a:tblPr>
              <a:tblGrid>
                <a:gridCol w="31432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14325">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314325">
                  <a:extLst>
                    <a:ext uri="{9D8B030D-6E8A-4147-A177-3AD203B41FA5}">
                      <a16:colId xmlns:a16="http://schemas.microsoft.com/office/drawing/2014/main" val="20005"/>
                    </a:ext>
                  </a:extLst>
                </a:gridCol>
                <a:gridCol w="314325">
                  <a:extLst>
                    <a:ext uri="{9D8B030D-6E8A-4147-A177-3AD203B41FA5}">
                      <a16:colId xmlns:a16="http://schemas.microsoft.com/office/drawing/2014/main" val="20006"/>
                    </a:ext>
                  </a:extLst>
                </a:gridCol>
                <a:gridCol w="314325">
                  <a:extLst>
                    <a:ext uri="{9D8B030D-6E8A-4147-A177-3AD203B41FA5}">
                      <a16:colId xmlns:a16="http://schemas.microsoft.com/office/drawing/2014/main" val="20007"/>
                    </a:ext>
                  </a:extLst>
                </a:gridCol>
              </a:tblGrid>
              <a:tr h="370840">
                <a:tc>
                  <a:txBody>
                    <a:bodyPr/>
                    <a:lstStyle/>
                    <a:p>
                      <a:endParaRPr lang="en-GB" dirty="0">
                        <a:solidFill>
                          <a:srgbClr val="0074AF"/>
                        </a:solidFill>
                      </a:endParaRPr>
                    </a:p>
                  </a:txBody>
                  <a:tcPr>
                    <a:lnL w="12700" cap="flat" cmpd="sng" algn="ctr">
                      <a:solidFill>
                        <a:schemeClr val="tx1"/>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6" name="Rectangle 5"/>
          <p:cNvSpPr/>
          <p:nvPr/>
        </p:nvSpPr>
        <p:spPr>
          <a:xfrm>
            <a:off x="1249679" y="4229501"/>
            <a:ext cx="2514600" cy="640080"/>
          </a:xfrm>
          <a:prstGeom prst="rect">
            <a:avLst/>
          </a:prstGeom>
          <a:solidFill>
            <a:srgbClr val="0074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Model of H</a:t>
            </a:r>
            <a:r>
              <a:rPr lang="en-US" sz="2000" baseline="-25000" dirty="0"/>
              <a:t>0</a:t>
            </a:r>
            <a:endParaRPr lang="en-GB" sz="2000" baseline="-25000" dirty="0"/>
          </a:p>
        </p:txBody>
      </p:sp>
      <p:graphicFrame>
        <p:nvGraphicFramePr>
          <p:cNvPr id="7" name="Table 6"/>
          <p:cNvGraphicFramePr>
            <a:graphicFrameLocks noGrp="1"/>
          </p:cNvGraphicFramePr>
          <p:nvPr/>
        </p:nvGraphicFramePr>
        <p:xfrm>
          <a:off x="4221479" y="3858661"/>
          <a:ext cx="2514600" cy="370840"/>
        </p:xfrm>
        <a:graphic>
          <a:graphicData uri="http://schemas.openxmlformats.org/drawingml/2006/table">
            <a:tbl>
              <a:tblPr firstRow="1" bandRow="1">
                <a:tableStyleId>{5C22544A-7EE6-4342-B048-85BDC9FD1C3A}</a:tableStyleId>
              </a:tblPr>
              <a:tblGrid>
                <a:gridCol w="31432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14325">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314325">
                  <a:extLst>
                    <a:ext uri="{9D8B030D-6E8A-4147-A177-3AD203B41FA5}">
                      <a16:colId xmlns:a16="http://schemas.microsoft.com/office/drawing/2014/main" val="20005"/>
                    </a:ext>
                  </a:extLst>
                </a:gridCol>
                <a:gridCol w="314325">
                  <a:extLst>
                    <a:ext uri="{9D8B030D-6E8A-4147-A177-3AD203B41FA5}">
                      <a16:colId xmlns:a16="http://schemas.microsoft.com/office/drawing/2014/main" val="20006"/>
                    </a:ext>
                  </a:extLst>
                </a:gridCol>
                <a:gridCol w="314325">
                  <a:extLst>
                    <a:ext uri="{9D8B030D-6E8A-4147-A177-3AD203B41FA5}">
                      <a16:colId xmlns:a16="http://schemas.microsoft.com/office/drawing/2014/main" val="20007"/>
                    </a:ext>
                  </a:extLst>
                </a:gridCol>
              </a:tblGrid>
              <a:tr h="370840">
                <a:tc>
                  <a:txBody>
                    <a:bodyPr/>
                    <a:lstStyle/>
                    <a:p>
                      <a:endParaRPr lang="en-GB" dirty="0">
                        <a:solidFill>
                          <a:srgbClr val="0074AF"/>
                        </a:solidFill>
                      </a:endParaRPr>
                    </a:p>
                  </a:txBody>
                  <a:tcPr>
                    <a:lnL w="12700" cap="flat" cmpd="sng" algn="ctr">
                      <a:solidFill>
                        <a:schemeClr val="tx1"/>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4221479" y="4364121"/>
          <a:ext cx="2514600" cy="370840"/>
        </p:xfrm>
        <a:graphic>
          <a:graphicData uri="http://schemas.openxmlformats.org/drawingml/2006/table">
            <a:tbl>
              <a:tblPr firstRow="1" bandRow="1">
                <a:tableStyleId>{5C22544A-7EE6-4342-B048-85BDC9FD1C3A}</a:tableStyleId>
              </a:tblPr>
              <a:tblGrid>
                <a:gridCol w="31432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14325">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314325">
                  <a:extLst>
                    <a:ext uri="{9D8B030D-6E8A-4147-A177-3AD203B41FA5}">
                      <a16:colId xmlns:a16="http://schemas.microsoft.com/office/drawing/2014/main" val="20005"/>
                    </a:ext>
                  </a:extLst>
                </a:gridCol>
                <a:gridCol w="314325">
                  <a:extLst>
                    <a:ext uri="{9D8B030D-6E8A-4147-A177-3AD203B41FA5}">
                      <a16:colId xmlns:a16="http://schemas.microsoft.com/office/drawing/2014/main" val="20006"/>
                    </a:ext>
                  </a:extLst>
                </a:gridCol>
                <a:gridCol w="314325">
                  <a:extLst>
                    <a:ext uri="{9D8B030D-6E8A-4147-A177-3AD203B41FA5}">
                      <a16:colId xmlns:a16="http://schemas.microsoft.com/office/drawing/2014/main" val="20007"/>
                    </a:ext>
                  </a:extLst>
                </a:gridCol>
              </a:tblGrid>
              <a:tr h="370840">
                <a:tc>
                  <a:txBody>
                    <a:bodyPr/>
                    <a:lstStyle/>
                    <a:p>
                      <a:endParaRPr lang="en-GB" dirty="0">
                        <a:solidFill>
                          <a:srgbClr val="0074AF"/>
                        </a:solidFill>
                      </a:endParaRPr>
                    </a:p>
                  </a:txBody>
                  <a:tcPr>
                    <a:lnL w="12700" cap="flat" cmpd="sng" algn="ctr">
                      <a:solidFill>
                        <a:schemeClr val="tx1"/>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4221479" y="4869581"/>
          <a:ext cx="2514600" cy="370840"/>
        </p:xfrm>
        <a:graphic>
          <a:graphicData uri="http://schemas.openxmlformats.org/drawingml/2006/table">
            <a:tbl>
              <a:tblPr firstRow="1" bandRow="1">
                <a:tableStyleId>{5C22544A-7EE6-4342-B048-85BDC9FD1C3A}</a:tableStyleId>
              </a:tblPr>
              <a:tblGrid>
                <a:gridCol w="31432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14325">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314325">
                  <a:extLst>
                    <a:ext uri="{9D8B030D-6E8A-4147-A177-3AD203B41FA5}">
                      <a16:colId xmlns:a16="http://schemas.microsoft.com/office/drawing/2014/main" val="20005"/>
                    </a:ext>
                  </a:extLst>
                </a:gridCol>
                <a:gridCol w="314325">
                  <a:extLst>
                    <a:ext uri="{9D8B030D-6E8A-4147-A177-3AD203B41FA5}">
                      <a16:colId xmlns:a16="http://schemas.microsoft.com/office/drawing/2014/main" val="20006"/>
                    </a:ext>
                  </a:extLst>
                </a:gridCol>
                <a:gridCol w="314325">
                  <a:extLst>
                    <a:ext uri="{9D8B030D-6E8A-4147-A177-3AD203B41FA5}">
                      <a16:colId xmlns:a16="http://schemas.microsoft.com/office/drawing/2014/main" val="20007"/>
                    </a:ext>
                  </a:extLst>
                </a:gridCol>
              </a:tblGrid>
              <a:tr h="370840">
                <a:tc>
                  <a:txBody>
                    <a:bodyPr/>
                    <a:lstStyle/>
                    <a:p>
                      <a:endParaRPr lang="en-GB" dirty="0">
                        <a:solidFill>
                          <a:srgbClr val="0074AF"/>
                        </a:solidFill>
                      </a:endParaRPr>
                    </a:p>
                  </a:txBody>
                  <a:tcPr>
                    <a:lnL w="12700" cap="flat" cmpd="sng" algn="ctr">
                      <a:solidFill>
                        <a:schemeClr val="tx1"/>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rgbClr val="0074A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solidFill>
                          <a:srgbClr val="0074AF"/>
                        </a:solidFill>
                      </a:endParaRPr>
                    </a:p>
                  </a:txBody>
                  <a:tcPr>
                    <a:lnL w="12700" cap="flat" cmpd="sng" algn="ctr">
                      <a:solidFill>
                        <a:srgbClr val="0074A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cxnSp>
        <p:nvCxnSpPr>
          <p:cNvPr id="11" name="Straight Arrow Connector 10"/>
          <p:cNvCxnSpPr/>
          <p:nvPr/>
        </p:nvCxnSpPr>
        <p:spPr>
          <a:xfrm>
            <a:off x="3924299" y="2400701"/>
            <a:ext cx="12801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24299" y="4044081"/>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924299" y="4549541"/>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924299" y="5047782"/>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3600000">
            <a:off x="4876799"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3600000">
            <a:off x="5105399"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3600000">
            <a:off x="5333999"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414259" y="3858661"/>
            <a:ext cx="0" cy="13716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8785859" y="3907322"/>
            <a:ext cx="0" cy="27432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7444739" y="3885503"/>
            <a:ext cx="2712720" cy="1341817"/>
          </a:xfrm>
          <a:custGeom>
            <a:avLst/>
            <a:gdLst>
              <a:gd name="connsiteX0" fmla="*/ 0 w 2712720"/>
              <a:gd name="connsiteY0" fmla="*/ 1341817 h 1341817"/>
              <a:gd name="connsiteX1" fmla="*/ 716280 w 2712720"/>
              <a:gd name="connsiteY1" fmla="*/ 697 h 1341817"/>
              <a:gd name="connsiteX2" fmla="*/ 2179320 w 2712720"/>
              <a:gd name="connsiteY2" fmla="*/ 1158937 h 1341817"/>
              <a:gd name="connsiteX3" fmla="*/ 2712720 w 2712720"/>
              <a:gd name="connsiteY3" fmla="*/ 1265617 h 1341817"/>
            </a:gdLst>
            <a:ahLst/>
            <a:cxnLst>
              <a:cxn ang="0">
                <a:pos x="connsiteX0" y="connsiteY0"/>
              </a:cxn>
              <a:cxn ang="0">
                <a:pos x="connsiteX1" y="connsiteY1"/>
              </a:cxn>
              <a:cxn ang="0">
                <a:pos x="connsiteX2" y="connsiteY2"/>
              </a:cxn>
              <a:cxn ang="0">
                <a:pos x="connsiteX3" y="connsiteY3"/>
              </a:cxn>
            </a:cxnLst>
            <a:rect l="l" t="t" r="r" b="b"/>
            <a:pathLst>
              <a:path w="2712720" h="1341817">
                <a:moveTo>
                  <a:pt x="0" y="1341817"/>
                </a:moveTo>
                <a:cubicBezTo>
                  <a:pt x="176530" y="686497"/>
                  <a:pt x="353060" y="31177"/>
                  <a:pt x="716280" y="697"/>
                </a:cubicBezTo>
                <a:cubicBezTo>
                  <a:pt x="1079500" y="-29783"/>
                  <a:pt x="1846580" y="948117"/>
                  <a:pt x="2179320" y="1158937"/>
                </a:cubicBezTo>
                <a:cubicBezTo>
                  <a:pt x="2512060" y="1369757"/>
                  <a:pt x="2623820" y="1235137"/>
                  <a:pt x="2712720" y="1265617"/>
                </a:cubicBezTo>
              </a:path>
            </a:pathLst>
          </a:cu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 name="Straight Connector 21"/>
          <p:cNvCxnSpPr/>
          <p:nvPr/>
        </p:nvCxnSpPr>
        <p:spPr>
          <a:xfrm>
            <a:off x="9174479" y="4273082"/>
            <a:ext cx="0" cy="100584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9174479" y="4617720"/>
            <a:ext cx="975360" cy="640080"/>
          </a:xfrm>
          <a:custGeom>
            <a:avLst/>
            <a:gdLst>
              <a:gd name="connsiteX0" fmla="*/ 0 w 975360"/>
              <a:gd name="connsiteY0" fmla="*/ 0 h 640080"/>
              <a:gd name="connsiteX1" fmla="*/ 0 w 975360"/>
              <a:gd name="connsiteY1" fmla="*/ 624840 h 640080"/>
              <a:gd name="connsiteX2" fmla="*/ 960120 w 975360"/>
              <a:gd name="connsiteY2" fmla="*/ 640080 h 640080"/>
              <a:gd name="connsiteX3" fmla="*/ 975360 w 975360"/>
              <a:gd name="connsiteY3" fmla="*/ 472440 h 640080"/>
              <a:gd name="connsiteX4" fmla="*/ 502920 w 975360"/>
              <a:gd name="connsiteY4" fmla="*/ 563880 h 640080"/>
              <a:gd name="connsiteX5" fmla="*/ 624840 w 975360"/>
              <a:gd name="connsiteY5" fmla="*/ 533400 h 640080"/>
              <a:gd name="connsiteX6" fmla="*/ 198120 w 975360"/>
              <a:gd name="connsiteY6" fmla="*/ 228600 h 640080"/>
              <a:gd name="connsiteX7" fmla="*/ 0 w 975360"/>
              <a:gd name="connsiteY7"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360" h="640080">
                <a:moveTo>
                  <a:pt x="0" y="0"/>
                </a:moveTo>
                <a:lnTo>
                  <a:pt x="0" y="624840"/>
                </a:lnTo>
                <a:lnTo>
                  <a:pt x="960120" y="640080"/>
                </a:lnTo>
                <a:lnTo>
                  <a:pt x="975360" y="472440"/>
                </a:lnTo>
                <a:lnTo>
                  <a:pt x="502920" y="563880"/>
                </a:lnTo>
                <a:lnTo>
                  <a:pt x="624840" y="533400"/>
                </a:lnTo>
                <a:lnTo>
                  <a:pt x="198120" y="228600"/>
                </a:lnTo>
                <a:lnTo>
                  <a:pt x="0" y="0"/>
                </a:lnTo>
                <a:close/>
              </a:path>
            </a:pathLst>
          </a:cu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p:cNvSpPr txBox="1"/>
              <p:nvPr/>
            </p:nvSpPr>
            <p:spPr>
              <a:xfrm>
                <a:off x="9081793" y="3873270"/>
                <a:ext cx="2460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𝛿</m:t>
                      </m:r>
                    </m:oMath>
                  </m:oMathPara>
                </a14:m>
                <a:endParaRPr lang="en-GB"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9081793" y="3873270"/>
                <a:ext cx="246093" cy="369332"/>
              </a:xfrm>
              <a:prstGeom prst="rect">
                <a:avLst/>
              </a:prstGeom>
              <a:blipFill rotWithShape="0">
                <a:blip r:embed="rId2"/>
                <a:stretch>
                  <a:fillRect l="-30000" r="-27500" b="-6557"/>
                </a:stretch>
              </a:blipFill>
            </p:spPr>
            <p:txBody>
              <a:bodyPr/>
              <a:lstStyle/>
              <a:p>
                <a:r>
                  <a:rPr lang="en-GB">
                    <a:noFill/>
                  </a:rPr>
                  <a:t> </a:t>
                </a:r>
              </a:p>
            </p:txBody>
          </p:sp>
        </mc:Fallback>
      </mc:AlternateContent>
      <p:sp>
        <p:nvSpPr>
          <p:cNvPr id="25" name="TextBox 24"/>
          <p:cNvSpPr txBox="1"/>
          <p:nvPr/>
        </p:nvSpPr>
        <p:spPr>
          <a:xfrm>
            <a:off x="9205846" y="3862062"/>
            <a:ext cx="246093" cy="400110"/>
          </a:xfrm>
          <a:prstGeom prst="rect">
            <a:avLst/>
          </a:prstGeom>
          <a:noFill/>
        </p:spPr>
        <p:txBody>
          <a:bodyPr wrap="square" rtlCol="0">
            <a:spAutoFit/>
          </a:bodyPr>
          <a:lstStyle/>
          <a:p>
            <a:r>
              <a:rPr lang="en-US" sz="2000" dirty="0"/>
              <a:t>*</a:t>
            </a:r>
            <a:endParaRPr lang="en-GB" sz="2000" dirty="0"/>
          </a:p>
        </p:txBody>
      </p:sp>
      <p:cxnSp>
        <p:nvCxnSpPr>
          <p:cNvPr id="26" name="Straight Arrow Connector 25"/>
          <p:cNvCxnSpPr/>
          <p:nvPr/>
        </p:nvCxnSpPr>
        <p:spPr>
          <a:xfrm rot="3600000" flipV="1">
            <a:off x="7254240"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3600000" flipV="1">
            <a:off x="7482840"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3600000" flipV="1">
            <a:off x="7711440" y="3354698"/>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61459" y="5306387"/>
            <a:ext cx="2848994" cy="400110"/>
          </a:xfrm>
          <a:prstGeom prst="rect">
            <a:avLst/>
          </a:prstGeom>
          <a:noFill/>
        </p:spPr>
        <p:txBody>
          <a:bodyPr wrap="square" rtlCol="0">
            <a:spAutoFit/>
          </a:bodyPr>
          <a:lstStyle/>
          <a:p>
            <a:pPr algn="ctr"/>
            <a:r>
              <a:rPr lang="en-US" sz="2000" dirty="0"/>
              <a:t>Simulated Data</a:t>
            </a:r>
            <a:endParaRPr lang="en-GB" sz="2000" dirty="0"/>
          </a:p>
        </p:txBody>
      </p:sp>
      <mc:AlternateContent xmlns:mc="http://schemas.openxmlformats.org/markup-compatibility/2006" xmlns:a14="http://schemas.microsoft.com/office/drawing/2010/main">
        <mc:Choice Requires="a14">
          <p:sp>
            <p:nvSpPr>
              <p:cNvPr id="31" name="TextBox 30"/>
              <p:cNvSpPr txBox="1"/>
              <p:nvPr/>
            </p:nvSpPr>
            <p:spPr>
              <a:xfrm>
                <a:off x="7343765" y="5482588"/>
                <a:ext cx="2884187" cy="3006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Distribution</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of</m:t>
                      </m:r>
                      <m:r>
                        <a:rPr lang="en-US" sz="2000" b="0" i="0" smtClean="0">
                          <a:latin typeface="Cambria Math" panose="02040503050406030204" pitchFamily="18" charset="0"/>
                          <a:ea typeface="Cambria Math" panose="02040503050406030204" pitchFamily="18" charset="0"/>
                        </a:rPr>
                        <m:t> </m:t>
                      </m:r>
                      <m:r>
                        <a:rPr lang="en-GB" sz="2000" i="1" smtClean="0">
                          <a:latin typeface="Cambria Math" panose="02040503050406030204" pitchFamily="18" charset="0"/>
                          <a:ea typeface="Cambria Math" panose="02040503050406030204" pitchFamily="18" charset="0"/>
                        </a:rPr>
                        <m:t>𝛿</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under</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H</m:t>
                      </m:r>
                      <m:r>
                        <a:rPr lang="en-US" sz="2000" b="0" i="1" baseline="-25000" smtClean="0">
                          <a:latin typeface="Cambria Math" panose="02040503050406030204" pitchFamily="18" charset="0"/>
                          <a:ea typeface="Cambria Math" panose="02040503050406030204" pitchFamily="18" charset="0"/>
                        </a:rPr>
                        <m:t>0</m:t>
                      </m:r>
                    </m:oMath>
                  </m:oMathPara>
                </a14:m>
                <a:endParaRPr lang="en-GB"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343765" y="5482588"/>
                <a:ext cx="2884187" cy="300660"/>
              </a:xfrm>
              <a:prstGeom prst="rect">
                <a:avLst/>
              </a:prstGeom>
              <a:blipFill rotWithShape="0">
                <a:blip r:embed="rId3"/>
                <a:stretch>
                  <a:fillRect l="-2114" r="-1268" b="-18000"/>
                </a:stretch>
              </a:blipFill>
            </p:spPr>
            <p:txBody>
              <a:bodyPr/>
              <a:lstStyle/>
              <a:p>
                <a:r>
                  <a:rPr lang="en-GB">
                    <a:noFill/>
                  </a:rPr>
                  <a:t> </a:t>
                </a:r>
              </a:p>
            </p:txBody>
          </p:sp>
        </mc:Fallback>
      </mc:AlternateContent>
      <p:cxnSp>
        <p:nvCxnSpPr>
          <p:cNvPr id="32" name="Straight Arrow Connector 31"/>
          <p:cNvCxnSpPr/>
          <p:nvPr/>
        </p:nvCxnSpPr>
        <p:spPr>
          <a:xfrm>
            <a:off x="8145778" y="2400701"/>
            <a:ext cx="12801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9482300" y="2112305"/>
                <a:ext cx="1139979" cy="608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Observed</m:t>
                      </m:r>
                    </m:oMath>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Effect</m:t>
                      </m:r>
                      <m:r>
                        <a:rPr lang="en-US" sz="2000" b="0" i="0" smtClean="0">
                          <a:latin typeface="Cambria Math" panose="02040503050406030204" pitchFamily="18" charset="0"/>
                          <a:ea typeface="Cambria Math" panose="02040503050406030204" pitchFamily="18" charset="0"/>
                        </a:rPr>
                        <m:t>: </m:t>
                      </m:r>
                      <m:r>
                        <a:rPr lang="en-GB" sz="2000" i="1" smtClean="0">
                          <a:latin typeface="Cambria Math" panose="02040503050406030204" pitchFamily="18" charset="0"/>
                          <a:ea typeface="Cambria Math" panose="02040503050406030204" pitchFamily="18" charset="0"/>
                        </a:rPr>
                        <m:t>𝛿</m:t>
                      </m:r>
                    </m:oMath>
                  </m:oMathPara>
                </a14:m>
                <a:endParaRPr lang="en-GB" sz="2400" baseline="-25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9482300" y="2112305"/>
                <a:ext cx="1139979" cy="608436"/>
              </a:xfrm>
              <a:prstGeom prst="rect">
                <a:avLst/>
              </a:prstGeom>
              <a:blipFill rotWithShape="0">
                <a:blip r:embed="rId4"/>
                <a:stretch>
                  <a:fillRect l="-3743" r="-3209" b="-6061"/>
                </a:stretch>
              </a:blipFill>
            </p:spPr>
            <p:txBody>
              <a:bodyPr/>
              <a:lstStyle/>
              <a:p>
                <a:r>
                  <a:rPr lang="en-GB">
                    <a:noFill/>
                  </a:rPr>
                  <a:t> </a:t>
                </a:r>
              </a:p>
            </p:txBody>
          </p:sp>
        </mc:Fallback>
      </mc:AlternateContent>
      <p:sp>
        <p:nvSpPr>
          <p:cNvPr id="34" name="TextBox 33"/>
          <p:cNvSpPr txBox="1"/>
          <p:nvPr/>
        </p:nvSpPr>
        <p:spPr>
          <a:xfrm>
            <a:off x="10381459" y="2386066"/>
            <a:ext cx="246093" cy="400110"/>
          </a:xfrm>
          <a:prstGeom prst="rect">
            <a:avLst/>
          </a:prstGeom>
          <a:noFill/>
        </p:spPr>
        <p:txBody>
          <a:bodyPr wrap="square" rtlCol="0">
            <a:spAutoFit/>
          </a:bodyPr>
          <a:lstStyle/>
          <a:p>
            <a:r>
              <a:rPr lang="en-US" sz="2000" dirty="0"/>
              <a:t>*</a:t>
            </a:r>
            <a:endParaRPr lang="en-GB" sz="2000" dirty="0"/>
          </a:p>
        </p:txBody>
      </p:sp>
      <p:sp>
        <p:nvSpPr>
          <p:cNvPr id="35" name="Rectangle 34"/>
          <p:cNvSpPr/>
          <p:nvPr/>
        </p:nvSpPr>
        <p:spPr>
          <a:xfrm>
            <a:off x="1235900" y="1829706"/>
            <a:ext cx="669671" cy="400110"/>
          </a:xfrm>
          <a:prstGeom prst="rect">
            <a:avLst/>
          </a:prstGeom>
        </p:spPr>
        <p:txBody>
          <a:bodyPr wrap="none">
            <a:spAutoFit/>
          </a:bodyPr>
          <a:lstStyle/>
          <a:p>
            <a:r>
              <a:rPr lang="en-US" sz="2000" dirty="0"/>
              <a:t>Data</a:t>
            </a:r>
            <a:endParaRPr lang="en-GB" sz="2000" dirty="0"/>
          </a:p>
        </p:txBody>
      </p:sp>
    </p:spTree>
    <p:extLst>
      <p:ext uri="{BB962C8B-B14F-4D97-AF65-F5344CB8AC3E}">
        <p14:creationId xmlns:p14="http://schemas.microsoft.com/office/powerpoint/2010/main" val="3134323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DF2B-BF07-164A-83E9-46B853DD2900}"/>
              </a:ext>
            </a:extLst>
          </p:cNvPr>
          <p:cNvSpPr>
            <a:spLocks noGrp="1"/>
          </p:cNvSpPr>
          <p:nvPr>
            <p:ph type="title"/>
          </p:nvPr>
        </p:nvSpPr>
        <p:spPr/>
        <p:txBody>
          <a:bodyPr/>
          <a:lstStyle/>
          <a:p>
            <a:r>
              <a:rPr lang="en-US" dirty="0"/>
              <a:t>Live demo on a permutation test</a:t>
            </a:r>
          </a:p>
        </p:txBody>
      </p:sp>
      <p:sp>
        <p:nvSpPr>
          <p:cNvPr id="3" name="TextBox 2">
            <a:extLst>
              <a:ext uri="{FF2B5EF4-FFF2-40B4-BE49-F238E27FC236}">
                <a16:creationId xmlns:a16="http://schemas.microsoft.com/office/drawing/2014/main" id="{E1BDB46E-72CE-D148-8178-CD8621DE1634}"/>
              </a:ext>
            </a:extLst>
          </p:cNvPr>
          <p:cNvSpPr txBox="1"/>
          <p:nvPr/>
        </p:nvSpPr>
        <p:spPr>
          <a:xfrm>
            <a:off x="609600" y="1402080"/>
            <a:ext cx="3564822" cy="369332"/>
          </a:xfrm>
          <a:prstGeom prst="rect">
            <a:avLst/>
          </a:prstGeom>
          <a:noFill/>
        </p:spPr>
        <p:txBody>
          <a:bodyPr wrap="none" rtlCol="0">
            <a:spAutoFit/>
          </a:bodyPr>
          <a:lstStyle/>
          <a:p>
            <a:r>
              <a:rPr lang="en-US" dirty="0"/>
              <a:t>Using the simple one on binary data</a:t>
            </a:r>
          </a:p>
        </p:txBody>
      </p:sp>
    </p:spTree>
    <p:extLst>
      <p:ext uri="{BB962C8B-B14F-4D97-AF65-F5344CB8AC3E}">
        <p14:creationId xmlns:p14="http://schemas.microsoft.com/office/powerpoint/2010/main" val="2851404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a:t>
            </a:r>
            <a:r>
              <a:rPr lang="en-US" dirty="0" err="1"/>
              <a:t>Venet</a:t>
            </a:r>
            <a:r>
              <a:rPr lang="en-US" dirty="0"/>
              <a:t> Example</a:t>
            </a:r>
          </a:p>
        </p:txBody>
      </p:sp>
      <p:sp>
        <p:nvSpPr>
          <p:cNvPr id="10" name="Content Placeholder 5"/>
          <p:cNvSpPr txBox="1">
            <a:spLocks/>
          </p:cNvSpPr>
          <p:nvPr/>
        </p:nvSpPr>
        <p:spPr>
          <a:xfrm>
            <a:off x="5323785" y="2864770"/>
            <a:ext cx="6258615" cy="1608749"/>
          </a:xfrm>
          <a:prstGeom prst="rect">
            <a:avLst/>
          </a:prstGeom>
          <a:solidFill>
            <a:schemeClr val="bg1"/>
          </a:solidFill>
          <a:ln w="28575">
            <a:solidFill>
              <a:srgbClr val="0074AF"/>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Green lines are the 5% most significant random signatures.</a:t>
            </a:r>
          </a:p>
          <a:p>
            <a:r>
              <a:rPr lang="en-US" sz="2400" dirty="0"/>
              <a:t>Define away the problem… is that a valid solution? </a:t>
            </a:r>
          </a:p>
        </p:txBody>
      </p:sp>
      <p:sp>
        <p:nvSpPr>
          <p:cNvPr id="11" name="TextBox 10"/>
          <p:cNvSpPr txBox="1"/>
          <p:nvPr/>
        </p:nvSpPr>
        <p:spPr>
          <a:xfrm>
            <a:off x="609600" y="1199517"/>
            <a:ext cx="4714185" cy="5491687"/>
          </a:xfrm>
          <a:prstGeom prst="rect">
            <a:avLst/>
          </a:prstGeom>
          <a:solidFill>
            <a:schemeClr val="bg1"/>
          </a:solidFill>
          <a:ln w="88900" cap="sq" cmpd="thickThin">
            <a:solidFill>
              <a:srgbClr val="0074AF"/>
            </a:solidFill>
            <a:prstDash val="solid"/>
            <a:miter lim="800000"/>
          </a:ln>
          <a:effectLst>
            <a:innerShdw blurRad="76200">
              <a:srgbClr val="000000"/>
            </a:innerShdw>
          </a:effectLst>
        </p:spPr>
        <p:txBody>
          <a:bodyPr wrap="square" rtlCol="0" anchor="ctr">
            <a:noAutofit/>
          </a:bodyPr>
          <a:lstStyle/>
          <a:p>
            <a:endParaRPr lang="en-GB" sz="2400" dirty="0"/>
          </a:p>
        </p:txBody>
      </p:sp>
      <p:grpSp>
        <p:nvGrpSpPr>
          <p:cNvPr id="12" name="Group 11"/>
          <p:cNvGrpSpPr/>
          <p:nvPr/>
        </p:nvGrpSpPr>
        <p:grpSpPr>
          <a:xfrm>
            <a:off x="1122077" y="1306768"/>
            <a:ext cx="3644877" cy="5277184"/>
            <a:chOff x="986419" y="402498"/>
            <a:chExt cx="3644877" cy="6446047"/>
          </a:xfrm>
        </p:grpSpPr>
        <p:sp>
          <p:nvSpPr>
            <p:cNvPr id="13" name="TextBox 1"/>
            <p:cNvSpPr txBox="1"/>
            <p:nvPr/>
          </p:nvSpPr>
          <p:spPr>
            <a:xfrm>
              <a:off x="1462608" y="6540768"/>
              <a:ext cx="3168688"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err="1"/>
                <a:t>Venet</a:t>
              </a:r>
              <a:r>
                <a:rPr lang="en-US" sz="1400" dirty="0"/>
                <a:t> et al., PLOS </a:t>
              </a:r>
              <a:r>
                <a:rPr lang="en-US" sz="1400" dirty="0" err="1"/>
                <a:t>Comput</a:t>
              </a:r>
              <a:r>
                <a:rPr lang="en-US" sz="1400" dirty="0"/>
                <a:t> </a:t>
              </a:r>
              <a:r>
                <a:rPr lang="en-US" sz="1400" dirty="0" err="1"/>
                <a:t>Biol</a:t>
              </a:r>
              <a:r>
                <a:rPr lang="en-US" sz="1400" dirty="0"/>
                <a:t>, 2011</a:t>
              </a:r>
            </a:p>
          </p:txBody>
        </p:sp>
        <p:pic>
          <p:nvPicPr>
            <p:cNvPr id="14" name="Picture 13" descr="F:\vivek sharma\Vivek Sharma\kamna\NTU_\7-06-2018\Source\8 and 9a The art of statistics-Anna Karenina\Images\13.jpg"/>
            <p:cNvPicPr>
              <a:picLocks noChangeAspect="1" noChangeArrowheads="1"/>
            </p:cNvPicPr>
            <p:nvPr/>
          </p:nvPicPr>
          <p:blipFill rotWithShape="1">
            <a:blip r:embed="rId3">
              <a:extLst>
                <a:ext uri="{28A0092B-C50C-407E-A947-70E740481C1C}">
                  <a14:useLocalDpi xmlns:a14="http://schemas.microsoft.com/office/drawing/2010/main" val="0"/>
                </a:ext>
              </a:extLst>
            </a:blip>
            <a:srcRect l="14838" t="6747" r="48526" b="5199"/>
            <a:stretch/>
          </p:blipFill>
          <p:spPr bwMode="auto">
            <a:xfrm>
              <a:off x="1924067" y="572505"/>
              <a:ext cx="2266122" cy="572493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992552" y="90375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PEI</a:t>
              </a:r>
            </a:p>
          </p:txBody>
        </p:sp>
        <p:sp>
          <p:nvSpPr>
            <p:cNvPr id="16" name="TextBox 15"/>
            <p:cNvSpPr txBox="1"/>
            <p:nvPr/>
          </p:nvSpPr>
          <p:spPr>
            <a:xfrm>
              <a:off x="992552" y="100378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ADORNO</a:t>
              </a:r>
            </a:p>
          </p:txBody>
        </p:sp>
        <p:sp>
          <p:nvSpPr>
            <p:cNvPr id="17" name="TextBox 16"/>
            <p:cNvSpPr txBox="1"/>
            <p:nvPr/>
          </p:nvSpPr>
          <p:spPr>
            <a:xfrm>
              <a:off x="992551" y="111063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WELM</a:t>
              </a:r>
            </a:p>
          </p:txBody>
        </p:sp>
        <p:sp>
          <p:nvSpPr>
            <p:cNvPr id="18" name="TextBox 17"/>
            <p:cNvSpPr txBox="1"/>
            <p:nvPr/>
          </p:nvSpPr>
          <p:spPr>
            <a:xfrm>
              <a:off x="992552" y="120994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BUFFA</a:t>
              </a:r>
            </a:p>
          </p:txBody>
        </p:sp>
        <p:sp>
          <p:nvSpPr>
            <p:cNvPr id="19" name="TextBox 18"/>
            <p:cNvSpPr txBox="1"/>
            <p:nvPr/>
          </p:nvSpPr>
          <p:spPr>
            <a:xfrm>
              <a:off x="992552" y="130997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VALASTYAN</a:t>
              </a:r>
            </a:p>
          </p:txBody>
        </p:sp>
        <p:sp>
          <p:nvSpPr>
            <p:cNvPr id="20" name="TextBox 19"/>
            <p:cNvSpPr txBox="1"/>
            <p:nvPr/>
          </p:nvSpPr>
          <p:spPr>
            <a:xfrm>
              <a:off x="992552" y="141000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TAVAZOIE</a:t>
              </a:r>
            </a:p>
          </p:txBody>
        </p:sp>
        <p:sp>
          <p:nvSpPr>
            <p:cNvPr id="21" name="TextBox 20"/>
            <p:cNvSpPr txBox="1"/>
            <p:nvPr/>
          </p:nvSpPr>
          <p:spPr>
            <a:xfrm>
              <a:off x="992550" y="152338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HE</a:t>
              </a:r>
            </a:p>
          </p:txBody>
        </p:sp>
        <p:sp>
          <p:nvSpPr>
            <p:cNvPr id="22" name="TextBox 21"/>
            <p:cNvSpPr txBox="1"/>
            <p:nvPr/>
          </p:nvSpPr>
          <p:spPr>
            <a:xfrm>
              <a:off x="992549" y="162340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GLINSKY</a:t>
              </a:r>
            </a:p>
          </p:txBody>
        </p:sp>
        <p:sp>
          <p:nvSpPr>
            <p:cNvPr id="23" name="TextBox 22"/>
            <p:cNvSpPr txBox="1"/>
            <p:nvPr/>
          </p:nvSpPr>
          <p:spPr>
            <a:xfrm>
              <a:off x="992548" y="171980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HU</a:t>
              </a:r>
            </a:p>
          </p:txBody>
        </p:sp>
        <p:sp>
          <p:nvSpPr>
            <p:cNvPr id="24" name="TextBox 23"/>
            <p:cNvSpPr txBox="1"/>
            <p:nvPr/>
          </p:nvSpPr>
          <p:spPr>
            <a:xfrm>
              <a:off x="992548" y="182751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YU</a:t>
              </a:r>
            </a:p>
          </p:txBody>
        </p:sp>
        <p:sp>
          <p:nvSpPr>
            <p:cNvPr id="25" name="TextBox 24"/>
            <p:cNvSpPr txBox="1"/>
            <p:nvPr/>
          </p:nvSpPr>
          <p:spPr>
            <a:xfrm>
              <a:off x="992552" y="193591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SORLIE</a:t>
              </a:r>
            </a:p>
          </p:txBody>
        </p:sp>
        <p:sp>
          <p:nvSpPr>
            <p:cNvPr id="26" name="TextBox 25"/>
            <p:cNvSpPr txBox="1"/>
            <p:nvPr/>
          </p:nvSpPr>
          <p:spPr>
            <a:xfrm>
              <a:off x="992552" y="203677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RAMASWAMY</a:t>
              </a:r>
            </a:p>
          </p:txBody>
        </p:sp>
        <p:sp>
          <p:nvSpPr>
            <p:cNvPr id="27" name="TextBox 26"/>
            <p:cNvSpPr txBox="1"/>
            <p:nvPr/>
          </p:nvSpPr>
          <p:spPr>
            <a:xfrm>
              <a:off x="992552" y="213597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PAIK</a:t>
              </a:r>
            </a:p>
          </p:txBody>
        </p:sp>
        <p:sp>
          <p:nvSpPr>
            <p:cNvPr id="28" name="TextBox 27"/>
            <p:cNvSpPr txBox="1"/>
            <p:nvPr/>
          </p:nvSpPr>
          <p:spPr>
            <a:xfrm>
              <a:off x="992547" y="223600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IVSHINA</a:t>
              </a:r>
            </a:p>
          </p:txBody>
        </p:sp>
        <p:sp>
          <p:nvSpPr>
            <p:cNvPr id="29" name="TextBox 28"/>
            <p:cNvSpPr txBox="1"/>
            <p:nvPr/>
          </p:nvSpPr>
          <p:spPr>
            <a:xfrm>
              <a:off x="992547" y="233794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MILLER</a:t>
              </a:r>
            </a:p>
          </p:txBody>
        </p:sp>
        <p:sp>
          <p:nvSpPr>
            <p:cNvPr id="30" name="TextBox 29"/>
            <p:cNvSpPr txBox="1"/>
            <p:nvPr/>
          </p:nvSpPr>
          <p:spPr>
            <a:xfrm>
              <a:off x="992547" y="243235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KORKOLA</a:t>
              </a:r>
            </a:p>
          </p:txBody>
        </p:sp>
        <p:sp>
          <p:nvSpPr>
            <p:cNvPr id="31" name="TextBox 30"/>
            <p:cNvSpPr txBox="1"/>
            <p:nvPr/>
          </p:nvSpPr>
          <p:spPr>
            <a:xfrm>
              <a:off x="992547" y="253854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MA</a:t>
              </a:r>
            </a:p>
          </p:txBody>
        </p:sp>
        <p:sp>
          <p:nvSpPr>
            <p:cNvPr id="32" name="TextBox 31"/>
            <p:cNvSpPr txBox="1"/>
            <p:nvPr/>
          </p:nvSpPr>
          <p:spPr>
            <a:xfrm>
              <a:off x="992547" y="264488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BUESS</a:t>
              </a:r>
            </a:p>
          </p:txBody>
        </p:sp>
        <p:sp>
          <p:nvSpPr>
            <p:cNvPr id="33" name="TextBox 32"/>
            <p:cNvSpPr txBox="1"/>
            <p:nvPr/>
          </p:nvSpPr>
          <p:spPr>
            <a:xfrm>
              <a:off x="992546" y="273860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DAI</a:t>
              </a:r>
            </a:p>
          </p:txBody>
        </p:sp>
        <p:sp>
          <p:nvSpPr>
            <p:cNvPr id="34" name="TextBox 33"/>
            <p:cNvSpPr txBox="1"/>
            <p:nvPr/>
          </p:nvSpPr>
          <p:spPr>
            <a:xfrm>
              <a:off x="992546" y="284631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WONG-PROTEAS</a:t>
              </a:r>
            </a:p>
          </p:txBody>
        </p:sp>
        <p:sp>
          <p:nvSpPr>
            <p:cNvPr id="35" name="TextBox 34"/>
            <p:cNvSpPr txBox="1"/>
            <p:nvPr/>
          </p:nvSpPr>
          <p:spPr>
            <a:xfrm>
              <a:off x="992546" y="295154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PAWITAN</a:t>
              </a:r>
            </a:p>
          </p:txBody>
        </p:sp>
        <p:sp>
          <p:nvSpPr>
            <p:cNvPr id="36" name="TextBox 35"/>
            <p:cNvSpPr txBox="1"/>
            <p:nvPr/>
          </p:nvSpPr>
          <p:spPr>
            <a:xfrm>
              <a:off x="992552" y="304636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SHIPITSIN</a:t>
              </a:r>
            </a:p>
          </p:txBody>
        </p:sp>
        <p:sp>
          <p:nvSpPr>
            <p:cNvPr id="37" name="TextBox 36"/>
            <p:cNvSpPr txBox="1"/>
            <p:nvPr/>
          </p:nvSpPr>
          <p:spPr>
            <a:xfrm>
              <a:off x="992545" y="3159548"/>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VANTVEER</a:t>
              </a:r>
            </a:p>
          </p:txBody>
        </p:sp>
        <p:sp>
          <p:nvSpPr>
            <p:cNvPr id="38" name="TextBox 37"/>
            <p:cNvSpPr txBox="1"/>
            <p:nvPr/>
          </p:nvSpPr>
          <p:spPr>
            <a:xfrm>
              <a:off x="992545" y="325527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RHODES</a:t>
              </a:r>
            </a:p>
          </p:txBody>
        </p:sp>
        <p:sp>
          <p:nvSpPr>
            <p:cNvPr id="39" name="TextBox 38"/>
            <p:cNvSpPr txBox="1"/>
            <p:nvPr/>
          </p:nvSpPr>
          <p:spPr>
            <a:xfrm>
              <a:off x="992545" y="335395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WANG-76</a:t>
              </a:r>
            </a:p>
          </p:txBody>
        </p:sp>
        <p:sp>
          <p:nvSpPr>
            <p:cNvPr id="40" name="TextBox 39"/>
            <p:cNvSpPr txBox="1"/>
            <p:nvPr/>
          </p:nvSpPr>
          <p:spPr>
            <a:xfrm>
              <a:off x="992544" y="3462439"/>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CARTER</a:t>
              </a:r>
            </a:p>
          </p:txBody>
        </p:sp>
        <p:sp>
          <p:nvSpPr>
            <p:cNvPr id="41" name="TextBox 40"/>
            <p:cNvSpPr txBox="1"/>
            <p:nvPr/>
          </p:nvSpPr>
          <p:spPr>
            <a:xfrm>
              <a:off x="986426" y="356246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HALLSTROM</a:t>
              </a:r>
            </a:p>
          </p:txBody>
        </p:sp>
        <p:sp>
          <p:nvSpPr>
            <p:cNvPr id="42" name="TextBox 41"/>
            <p:cNvSpPr txBox="1"/>
            <p:nvPr/>
          </p:nvSpPr>
          <p:spPr>
            <a:xfrm>
              <a:off x="986426" y="366154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SOTIRIOU-GGI</a:t>
              </a:r>
            </a:p>
          </p:txBody>
        </p:sp>
        <p:sp>
          <p:nvSpPr>
            <p:cNvPr id="43" name="TextBox 42"/>
            <p:cNvSpPr txBox="1"/>
            <p:nvPr/>
          </p:nvSpPr>
          <p:spPr>
            <a:xfrm>
              <a:off x="986426" y="376749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ABBA</a:t>
              </a:r>
            </a:p>
          </p:txBody>
        </p:sp>
        <p:sp>
          <p:nvSpPr>
            <p:cNvPr id="44" name="TextBox 43"/>
            <p:cNvSpPr txBox="1"/>
            <p:nvPr/>
          </p:nvSpPr>
          <p:spPr>
            <a:xfrm>
              <a:off x="986426" y="387357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META-PCNA</a:t>
              </a:r>
            </a:p>
          </p:txBody>
        </p:sp>
        <p:sp>
          <p:nvSpPr>
            <p:cNvPr id="45" name="TextBox 44"/>
            <p:cNvSpPr txBox="1"/>
            <p:nvPr/>
          </p:nvSpPr>
          <p:spPr>
            <a:xfrm>
              <a:off x="986425" y="396754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CHI</a:t>
              </a:r>
            </a:p>
          </p:txBody>
        </p:sp>
        <p:sp>
          <p:nvSpPr>
            <p:cNvPr id="46" name="TextBox 45"/>
            <p:cNvSpPr txBox="1"/>
            <p:nvPr/>
          </p:nvSpPr>
          <p:spPr>
            <a:xfrm>
              <a:off x="986425" y="407213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MORI</a:t>
              </a:r>
            </a:p>
          </p:txBody>
        </p:sp>
        <p:sp>
          <p:nvSpPr>
            <p:cNvPr id="47" name="TextBox 46"/>
            <p:cNvSpPr txBox="1"/>
            <p:nvPr/>
          </p:nvSpPr>
          <p:spPr>
            <a:xfrm>
              <a:off x="986424" y="417216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SAAL</a:t>
              </a:r>
            </a:p>
          </p:txBody>
        </p:sp>
        <p:sp>
          <p:nvSpPr>
            <p:cNvPr id="48" name="TextBox 47"/>
            <p:cNvSpPr txBox="1"/>
            <p:nvPr/>
          </p:nvSpPr>
          <p:spPr>
            <a:xfrm>
              <a:off x="986424" y="428008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LIU</a:t>
              </a:r>
            </a:p>
          </p:txBody>
        </p:sp>
        <p:sp>
          <p:nvSpPr>
            <p:cNvPr id="49" name="TextBox 48"/>
            <p:cNvSpPr txBox="1"/>
            <p:nvPr/>
          </p:nvSpPr>
          <p:spPr>
            <a:xfrm>
              <a:off x="989628" y="4380113"/>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KOK</a:t>
              </a:r>
            </a:p>
          </p:txBody>
        </p:sp>
        <p:sp>
          <p:nvSpPr>
            <p:cNvPr id="50" name="TextBox 49"/>
            <p:cNvSpPr txBox="1"/>
            <p:nvPr/>
          </p:nvSpPr>
          <p:spPr>
            <a:xfrm>
              <a:off x="986423" y="447464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WONG-MITOCHON</a:t>
              </a:r>
            </a:p>
          </p:txBody>
        </p:sp>
        <p:sp>
          <p:nvSpPr>
            <p:cNvPr id="51" name="TextBox 50"/>
            <p:cNvSpPr txBox="1"/>
            <p:nvPr/>
          </p:nvSpPr>
          <p:spPr>
            <a:xfrm>
              <a:off x="986422" y="458687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WANG-ALK5T204D</a:t>
              </a:r>
            </a:p>
          </p:txBody>
        </p:sp>
        <p:sp>
          <p:nvSpPr>
            <p:cNvPr id="52" name="TextBox 51"/>
            <p:cNvSpPr txBox="1"/>
            <p:nvPr/>
          </p:nvSpPr>
          <p:spPr>
            <a:xfrm>
              <a:off x="992552" y="468238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TAUBE</a:t>
              </a:r>
            </a:p>
          </p:txBody>
        </p:sp>
        <p:sp>
          <p:nvSpPr>
            <p:cNvPr id="53" name="TextBox 52"/>
            <p:cNvSpPr txBox="1"/>
            <p:nvPr/>
          </p:nvSpPr>
          <p:spPr>
            <a:xfrm>
              <a:off x="992552" y="478692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WONG-ESC</a:t>
              </a:r>
            </a:p>
          </p:txBody>
        </p:sp>
        <p:sp>
          <p:nvSpPr>
            <p:cNvPr id="54" name="TextBox 53"/>
            <p:cNvSpPr txBox="1"/>
            <p:nvPr/>
          </p:nvSpPr>
          <p:spPr>
            <a:xfrm>
              <a:off x="986421" y="488695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SOTIRIOUS-93</a:t>
              </a:r>
            </a:p>
          </p:txBody>
        </p:sp>
        <p:sp>
          <p:nvSpPr>
            <p:cNvPr id="55" name="TextBox 54"/>
            <p:cNvSpPr txBox="1"/>
            <p:nvPr/>
          </p:nvSpPr>
          <p:spPr>
            <a:xfrm>
              <a:off x="986420" y="4988867"/>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CHANG</a:t>
              </a:r>
            </a:p>
          </p:txBody>
        </p:sp>
        <p:sp>
          <p:nvSpPr>
            <p:cNvPr id="56" name="TextBox 55"/>
            <p:cNvSpPr txBox="1"/>
            <p:nvPr/>
          </p:nvSpPr>
          <p:spPr>
            <a:xfrm>
              <a:off x="986420" y="5085115"/>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BEN-PORATH-EXP1</a:t>
              </a:r>
            </a:p>
          </p:txBody>
        </p:sp>
        <p:sp>
          <p:nvSpPr>
            <p:cNvPr id="57" name="TextBox 56"/>
            <p:cNvSpPr txBox="1"/>
            <p:nvPr/>
          </p:nvSpPr>
          <p:spPr>
            <a:xfrm>
              <a:off x="986420" y="5192826"/>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CRAWFORD</a:t>
              </a:r>
            </a:p>
          </p:txBody>
        </p:sp>
        <p:sp>
          <p:nvSpPr>
            <p:cNvPr id="58" name="TextBox 57"/>
            <p:cNvSpPr txBox="1"/>
            <p:nvPr/>
          </p:nvSpPr>
          <p:spPr>
            <a:xfrm>
              <a:off x="986419" y="5292854"/>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WEST</a:t>
              </a:r>
            </a:p>
          </p:txBody>
        </p:sp>
        <p:sp>
          <p:nvSpPr>
            <p:cNvPr id="59" name="TextBox 58"/>
            <p:cNvSpPr txBox="1"/>
            <p:nvPr/>
          </p:nvSpPr>
          <p:spPr>
            <a:xfrm>
              <a:off x="986419" y="539288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WHITEFIELD</a:t>
              </a:r>
            </a:p>
          </p:txBody>
        </p:sp>
        <p:sp>
          <p:nvSpPr>
            <p:cNvPr id="60" name="TextBox 59"/>
            <p:cNvSpPr txBox="1"/>
            <p:nvPr/>
          </p:nvSpPr>
          <p:spPr>
            <a:xfrm>
              <a:off x="986419" y="5500592"/>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BEN-PORATH-PRC2</a:t>
              </a:r>
            </a:p>
          </p:txBody>
        </p:sp>
        <p:sp>
          <p:nvSpPr>
            <p:cNvPr id="61" name="TextBox 60"/>
            <p:cNvSpPr txBox="1"/>
            <p:nvPr/>
          </p:nvSpPr>
          <p:spPr>
            <a:xfrm>
              <a:off x="986419" y="5600620"/>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REUTER</a:t>
              </a:r>
            </a:p>
          </p:txBody>
        </p:sp>
        <p:sp>
          <p:nvSpPr>
            <p:cNvPr id="62" name="TextBox 61"/>
            <p:cNvSpPr txBox="1"/>
            <p:nvPr/>
          </p:nvSpPr>
          <p:spPr>
            <a:xfrm>
              <a:off x="986419" y="5708331"/>
              <a:ext cx="1110983"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HUA</a:t>
              </a:r>
            </a:p>
          </p:txBody>
        </p:sp>
        <p:sp>
          <p:nvSpPr>
            <p:cNvPr id="63" name="TextBox 62"/>
            <p:cNvSpPr txBox="1"/>
            <p:nvPr/>
          </p:nvSpPr>
          <p:spPr>
            <a:xfrm>
              <a:off x="3262526" y="402498"/>
              <a:ext cx="100717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70C0"/>
                  </a:solidFill>
                </a:rPr>
                <a:t>Log</a:t>
              </a:r>
              <a:r>
                <a:rPr lang="en-US" sz="1200" baseline="-25000" dirty="0">
                  <a:solidFill>
                    <a:srgbClr val="0070C0"/>
                  </a:solidFill>
                </a:rPr>
                <a:t>10</a:t>
              </a:r>
              <a:r>
                <a:rPr lang="en-US" sz="1200" dirty="0">
                  <a:solidFill>
                    <a:srgbClr val="0070C0"/>
                  </a:solidFill>
                </a:rPr>
                <a:t>(0.05)</a:t>
              </a:r>
            </a:p>
          </p:txBody>
        </p:sp>
        <p:sp>
          <p:nvSpPr>
            <p:cNvPr id="64" name="TextBox 63"/>
            <p:cNvSpPr txBox="1"/>
            <p:nvPr/>
          </p:nvSpPr>
          <p:spPr>
            <a:xfrm>
              <a:off x="2506874" y="6297509"/>
              <a:ext cx="1200317"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t>P-value (log</a:t>
              </a:r>
              <a:r>
                <a:rPr lang="en-US" sz="1100" baseline="-25000" dirty="0"/>
                <a:t>10</a:t>
              </a:r>
              <a:r>
                <a:rPr lang="en-US" sz="1100" dirty="0"/>
                <a:t>)</a:t>
              </a:r>
            </a:p>
          </p:txBody>
        </p:sp>
        <p:sp>
          <p:nvSpPr>
            <p:cNvPr id="65" name="TextBox 64"/>
            <p:cNvSpPr txBox="1"/>
            <p:nvPr/>
          </p:nvSpPr>
          <p:spPr>
            <a:xfrm>
              <a:off x="2069915"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-15</a:t>
              </a:r>
            </a:p>
          </p:txBody>
        </p:sp>
        <p:sp>
          <p:nvSpPr>
            <p:cNvPr id="66" name="TextBox 65"/>
            <p:cNvSpPr txBox="1"/>
            <p:nvPr/>
          </p:nvSpPr>
          <p:spPr>
            <a:xfrm>
              <a:off x="2572563"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-10</a:t>
              </a:r>
            </a:p>
          </p:txBody>
        </p:sp>
        <p:sp>
          <p:nvSpPr>
            <p:cNvPr id="67" name="TextBox 66"/>
            <p:cNvSpPr txBox="1"/>
            <p:nvPr/>
          </p:nvSpPr>
          <p:spPr>
            <a:xfrm>
              <a:off x="3046952"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-5</a:t>
              </a:r>
            </a:p>
          </p:txBody>
        </p:sp>
        <p:sp>
          <p:nvSpPr>
            <p:cNvPr id="68" name="TextBox 67"/>
            <p:cNvSpPr txBox="1"/>
            <p:nvPr/>
          </p:nvSpPr>
          <p:spPr>
            <a:xfrm>
              <a:off x="3545993" y="6082065"/>
              <a:ext cx="39344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dirty="0"/>
                <a:t>0</a:t>
              </a:r>
            </a:p>
          </p:txBody>
        </p:sp>
      </p:grpSp>
    </p:spTree>
    <p:extLst>
      <p:ext uri="{BB962C8B-B14F-4D97-AF65-F5344CB8AC3E}">
        <p14:creationId xmlns:p14="http://schemas.microsoft.com/office/powerpoint/2010/main" val="3777849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A final word on biomarker identification and validation</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970946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AC1E35-3DEC-F349-A116-96F21D723857}"/>
              </a:ext>
            </a:extLst>
          </p:cNvPr>
          <p:cNvSpPr txBox="1"/>
          <p:nvPr/>
        </p:nvSpPr>
        <p:spPr>
          <a:xfrm>
            <a:off x="240631" y="156411"/>
            <a:ext cx="8193506" cy="646331"/>
          </a:xfrm>
          <a:prstGeom prst="rect">
            <a:avLst/>
          </a:prstGeom>
          <a:noFill/>
        </p:spPr>
        <p:txBody>
          <a:bodyPr wrap="square" rtlCol="0">
            <a:spAutoFit/>
          </a:bodyPr>
          <a:lstStyle/>
          <a:p>
            <a:r>
              <a:rPr lang="en-US" dirty="0"/>
              <a:t>Putting together an analysis pipeline may look like this:</a:t>
            </a:r>
          </a:p>
          <a:p>
            <a:endParaRPr lang="en-US" dirty="0"/>
          </a:p>
        </p:txBody>
      </p:sp>
      <p:pic>
        <p:nvPicPr>
          <p:cNvPr id="5" name="Picture 4">
            <a:extLst>
              <a:ext uri="{FF2B5EF4-FFF2-40B4-BE49-F238E27FC236}">
                <a16:creationId xmlns:a16="http://schemas.microsoft.com/office/drawing/2014/main" id="{3C79C9A0-0238-BE4B-AE67-5789272B0F01}"/>
              </a:ext>
            </a:extLst>
          </p:cNvPr>
          <p:cNvPicPr>
            <a:picLocks noChangeAspect="1"/>
          </p:cNvPicPr>
          <p:nvPr/>
        </p:nvPicPr>
        <p:blipFill>
          <a:blip r:embed="rId2"/>
          <a:stretch>
            <a:fillRect/>
          </a:stretch>
        </p:blipFill>
        <p:spPr>
          <a:xfrm>
            <a:off x="120316" y="589479"/>
            <a:ext cx="8700168" cy="5303958"/>
          </a:xfrm>
          <a:prstGeom prst="rect">
            <a:avLst/>
          </a:prstGeom>
        </p:spPr>
      </p:pic>
      <p:sp>
        <p:nvSpPr>
          <p:cNvPr id="6" name="TextBox 5">
            <a:extLst>
              <a:ext uri="{FF2B5EF4-FFF2-40B4-BE49-F238E27FC236}">
                <a16:creationId xmlns:a16="http://schemas.microsoft.com/office/drawing/2014/main" id="{864F954B-F705-1E4B-A20E-AB66D5B1755C}"/>
              </a:ext>
            </a:extLst>
          </p:cNvPr>
          <p:cNvSpPr txBox="1"/>
          <p:nvPr/>
        </p:nvSpPr>
        <p:spPr>
          <a:xfrm>
            <a:off x="992283" y="5870614"/>
            <a:ext cx="9276001" cy="369332"/>
          </a:xfrm>
          <a:prstGeom prst="rect">
            <a:avLst/>
          </a:prstGeom>
          <a:noFill/>
        </p:spPr>
        <p:txBody>
          <a:bodyPr wrap="none" rtlCol="0">
            <a:spAutoFit/>
          </a:bodyPr>
          <a:lstStyle/>
          <a:p>
            <a:r>
              <a:rPr lang="en-US" dirty="0"/>
              <a:t>Realize that we’ve barely scratched the surface in what constitutes an entire analysis framework?</a:t>
            </a:r>
          </a:p>
        </p:txBody>
      </p:sp>
    </p:spTree>
    <p:extLst>
      <p:ext uri="{BB962C8B-B14F-4D97-AF65-F5344CB8AC3E}">
        <p14:creationId xmlns:p14="http://schemas.microsoft.com/office/powerpoint/2010/main" val="3959628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76512-37A1-604B-8EEE-EBAC749FD876}"/>
              </a:ext>
            </a:extLst>
          </p:cNvPr>
          <p:cNvSpPr txBox="1">
            <a:spLocks/>
          </p:cNvSpPr>
          <p:nvPr/>
        </p:nvSpPr>
        <p:spPr>
          <a:xfrm>
            <a:off x="985132" y="2668061"/>
            <a:ext cx="9104265" cy="32353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t>A short introduction to exploratory data </a:t>
            </a:r>
            <a:r>
              <a:rPr lang="en-US" sz="4000" b="1"/>
              <a:t>science and the </a:t>
            </a:r>
            <a:r>
              <a:rPr lang="en-US" sz="4000" b="1" dirty="0"/>
              <a:t>g</a:t>
            </a:r>
            <a:r>
              <a:rPr lang="en-US" sz="4000" b="1"/>
              <a:t>rammar of graphics</a:t>
            </a:r>
            <a:br>
              <a:rPr lang="en-US" sz="4000" dirty="0"/>
            </a:br>
            <a:r>
              <a:rPr lang="en-SG" sz="2800" dirty="0"/>
              <a:t>IH7001 Introduction to Medical Research</a:t>
            </a:r>
            <a:br>
              <a:rPr lang="en-US" sz="2800" dirty="0"/>
            </a:br>
            <a:br>
              <a:rPr lang="en-US" sz="2800" dirty="0"/>
            </a:br>
            <a:r>
              <a:rPr lang="en-US" sz="2800" dirty="0" err="1"/>
              <a:t>Dr</a:t>
            </a:r>
            <a:r>
              <a:rPr lang="en-US" sz="2800" dirty="0"/>
              <a:t> Wilson Goh</a:t>
            </a:r>
            <a:br>
              <a:rPr lang="en-US" sz="2800" dirty="0"/>
            </a:br>
            <a:r>
              <a:rPr lang="en-US" sz="2800" dirty="0"/>
              <a:t>School of Biological Sciences</a:t>
            </a:r>
          </a:p>
        </p:txBody>
      </p:sp>
      <p:pic>
        <p:nvPicPr>
          <p:cNvPr id="7" name="Picture 6">
            <a:extLst>
              <a:ext uri="{FF2B5EF4-FFF2-40B4-BE49-F238E27FC236}">
                <a16:creationId xmlns:a16="http://schemas.microsoft.com/office/drawing/2014/main" id="{C51B335D-3C0F-B045-A525-83158C78DE26}"/>
              </a:ext>
            </a:extLst>
          </p:cNvPr>
          <p:cNvPicPr>
            <a:picLocks noChangeAspect="1"/>
          </p:cNvPicPr>
          <p:nvPr/>
        </p:nvPicPr>
        <p:blipFill>
          <a:blip r:embed="rId3"/>
          <a:stretch>
            <a:fillRect/>
          </a:stretch>
        </p:blipFill>
        <p:spPr>
          <a:xfrm>
            <a:off x="985132" y="1154144"/>
            <a:ext cx="2670331" cy="955978"/>
          </a:xfrm>
          <a:prstGeom prst="rect">
            <a:avLst/>
          </a:prstGeom>
        </p:spPr>
      </p:pic>
    </p:spTree>
    <p:custDataLst>
      <p:tags r:id="rId1"/>
    </p:custDataLst>
    <p:extLst>
      <p:ext uri="{BB962C8B-B14F-4D97-AF65-F5344CB8AC3E}">
        <p14:creationId xmlns:p14="http://schemas.microsoft.com/office/powerpoint/2010/main" val="1583498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36EA-7EEA-A645-B44F-BEA3C9E30EFC}"/>
              </a:ext>
            </a:extLst>
          </p:cNvPr>
          <p:cNvSpPr>
            <a:spLocks noGrp="1"/>
          </p:cNvSpPr>
          <p:nvPr>
            <p:ph type="title"/>
          </p:nvPr>
        </p:nvSpPr>
        <p:spPr/>
        <p:txBody>
          <a:bodyPr/>
          <a:lstStyle/>
          <a:p>
            <a:r>
              <a:rPr lang="en-US" dirty="0"/>
              <a:t>Open Swirl Tutorial</a:t>
            </a:r>
          </a:p>
        </p:txBody>
      </p:sp>
      <p:sp>
        <p:nvSpPr>
          <p:cNvPr id="3" name="Content Placeholder 2">
            <a:extLst>
              <a:ext uri="{FF2B5EF4-FFF2-40B4-BE49-F238E27FC236}">
                <a16:creationId xmlns:a16="http://schemas.microsoft.com/office/drawing/2014/main" id="{10D28FA3-9D24-3043-BD98-4E5D20FD8889}"/>
              </a:ext>
            </a:extLst>
          </p:cNvPr>
          <p:cNvSpPr>
            <a:spLocks noGrp="1"/>
          </p:cNvSpPr>
          <p:nvPr>
            <p:ph idx="1"/>
          </p:nvPr>
        </p:nvSpPr>
        <p:spPr/>
        <p:txBody>
          <a:bodyPr/>
          <a:lstStyle/>
          <a:p>
            <a:r>
              <a:rPr lang="en-US" dirty="0"/>
              <a:t>Instruction to be given in class</a:t>
            </a:r>
          </a:p>
        </p:txBody>
      </p:sp>
    </p:spTree>
    <p:extLst>
      <p:ext uri="{BB962C8B-B14F-4D97-AF65-F5344CB8AC3E}">
        <p14:creationId xmlns:p14="http://schemas.microsoft.com/office/powerpoint/2010/main" val="839422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1AB8AE-CD82-A844-9AD6-F547587D7BDD}"/>
              </a:ext>
            </a:extLst>
          </p:cNvPr>
          <p:cNvSpPr txBox="1"/>
          <p:nvPr/>
        </p:nvSpPr>
        <p:spPr>
          <a:xfrm>
            <a:off x="624840" y="1158240"/>
            <a:ext cx="8638455" cy="2031325"/>
          </a:xfrm>
          <a:prstGeom prst="rect">
            <a:avLst/>
          </a:prstGeom>
          <a:noFill/>
        </p:spPr>
        <p:txBody>
          <a:bodyPr wrap="none" rtlCol="0">
            <a:spAutoFit/>
          </a:bodyPr>
          <a:lstStyle/>
          <a:p>
            <a:r>
              <a:rPr lang="en-US" b="1" dirty="0"/>
              <a:t>Things to note:</a:t>
            </a:r>
          </a:p>
          <a:p>
            <a:endParaRPr lang="en-US" dirty="0"/>
          </a:p>
          <a:p>
            <a:r>
              <a:rPr lang="en-US" dirty="0"/>
              <a:t>Analyzing data is difficult.</a:t>
            </a:r>
          </a:p>
          <a:p>
            <a:endParaRPr lang="en-US" dirty="0"/>
          </a:p>
          <a:p>
            <a:r>
              <a:rPr lang="en-US" dirty="0"/>
              <a:t>Real-world data is complex, with many lurking variables that may confound analysis.</a:t>
            </a:r>
          </a:p>
          <a:p>
            <a:endParaRPr lang="en-US" dirty="0"/>
          </a:p>
          <a:p>
            <a:r>
              <a:rPr lang="en-US" dirty="0"/>
              <a:t>It is important to be aware of these when interpreting findings from any statistical analysis</a:t>
            </a:r>
          </a:p>
        </p:txBody>
      </p:sp>
    </p:spTree>
    <p:extLst>
      <p:ext uri="{BB962C8B-B14F-4D97-AF65-F5344CB8AC3E}">
        <p14:creationId xmlns:p14="http://schemas.microsoft.com/office/powerpoint/2010/main" val="3030821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7681</Words>
  <Application>Microsoft Macintosh PowerPoint</Application>
  <PresentationFormat>Widescreen</PresentationFormat>
  <Paragraphs>1204</Paragraphs>
  <Slides>103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vt:lpstr>
      <vt:lpstr>Calibri</vt:lpstr>
      <vt:lpstr>Calibri Light</vt:lpstr>
      <vt:lpstr>Cambria Math</vt:lpstr>
      <vt:lpstr>Segoe UI Semibold</vt:lpstr>
      <vt:lpstr>Symbol</vt:lpstr>
      <vt:lpstr>Times New Roman</vt:lpstr>
      <vt:lpstr>Wingdings 2</vt:lpstr>
      <vt:lpstr>Office Theme</vt:lpstr>
      <vt:lpstr>PowerPoint Presentation</vt:lpstr>
      <vt:lpstr>What we will be covering</vt:lpstr>
      <vt:lpstr>PowerPoint Presentation</vt:lpstr>
      <vt:lpstr>Qn: What do you think differentiates an IT personnel and a Computer Scientist?</vt:lpstr>
      <vt:lpstr>Bioinformatics</vt:lpstr>
      <vt:lpstr>Computational Biology</vt:lpstr>
      <vt:lpstr>A new breed --- Bio-Data Science</vt:lpstr>
      <vt:lpstr>So what is relevant in bioinformatics?</vt:lpstr>
      <vt:lpstr>PowerPoint Presentation</vt:lpstr>
      <vt:lpstr>What is logic?</vt:lpstr>
      <vt:lpstr>An example of an argument</vt:lpstr>
      <vt:lpstr>An example of an argument</vt:lpstr>
      <vt:lpstr>Premises</vt:lpstr>
      <vt:lpstr>The value of logic in scientific reasoning</vt:lpstr>
      <vt:lpstr>Three types of Reasoning</vt:lpstr>
      <vt:lpstr>PowerPoint Presentation</vt:lpstr>
      <vt:lpstr>Induction</vt:lpstr>
      <vt:lpstr>Induction</vt:lpstr>
      <vt:lpstr>Other Forms of Induction</vt:lpstr>
      <vt:lpstr>Can any signature predict breast cancer survival and its relation to inductive reasoning?</vt:lpstr>
      <vt:lpstr>Can any signature predict breast cancer survival and its relation to inductive reasoning</vt:lpstr>
      <vt:lpstr>PowerPoint Presentation</vt:lpstr>
      <vt:lpstr>Deduction</vt:lpstr>
      <vt:lpstr>Deduction</vt:lpstr>
      <vt:lpstr>Deduction</vt:lpstr>
      <vt:lpstr>Deduction</vt:lpstr>
      <vt:lpstr>Deduction (bio example)</vt:lpstr>
      <vt:lpstr>PowerPoint Presentation</vt:lpstr>
      <vt:lpstr>Abduction</vt:lpstr>
      <vt:lpstr>Abduction</vt:lpstr>
      <vt:lpstr>Survival Curve and Abductive Reasoning</vt:lpstr>
      <vt:lpstr>Three Types of Reasoning</vt:lpstr>
      <vt:lpstr>Which of the following are examples of each reasoning type?</vt:lpstr>
      <vt:lpstr>Which of the following are examples of each reasoning type?</vt:lpstr>
      <vt:lpstr>Practice</vt:lpstr>
      <vt:lpstr>Logic and prediction</vt:lpstr>
      <vt:lpstr>PowerPoint Presentation</vt:lpstr>
      <vt:lpstr>A confounder is…</vt:lpstr>
      <vt:lpstr>Why should we care about confounders in bio data science?</vt:lpstr>
      <vt:lpstr>The Idea of Perfect Confounding</vt:lpstr>
      <vt:lpstr>The Idea of Perfect Confounding</vt:lpstr>
      <vt:lpstr>Remedies</vt:lpstr>
      <vt:lpstr>Hunting for Confounders</vt:lpstr>
      <vt:lpstr>Thinking problem (30 minutes)</vt:lpstr>
      <vt:lpstr>Live Demo: Checking for confounders using R in your own data</vt:lpstr>
      <vt:lpstr>Break</vt:lpstr>
      <vt:lpstr>PowerPoint Presentation</vt:lpstr>
      <vt:lpstr>Anna Karenina Principle</vt:lpstr>
      <vt:lpstr>Setup for a Statistical Test</vt:lpstr>
      <vt:lpstr>It is in fact, very easy to reject the null hypothesis</vt:lpstr>
      <vt:lpstr>How this translates to biology</vt:lpstr>
      <vt:lpstr>Causes of Anna Karenina</vt:lpstr>
      <vt:lpstr>PowerPoint Presentation</vt:lpstr>
      <vt:lpstr>Random Sampling Error</vt:lpstr>
      <vt:lpstr>Sample from a Population</vt:lpstr>
      <vt:lpstr>So…what can we do?</vt:lpstr>
      <vt:lpstr>Inferring the Population without Touching the Population</vt:lpstr>
      <vt:lpstr>So what can we do with what we know?</vt:lpstr>
      <vt:lpstr>Inferring Sampling Bias without the Population</vt:lpstr>
      <vt:lpstr>Correlation and Causality</vt:lpstr>
      <vt:lpstr>Three types of Reasoning</vt:lpstr>
      <vt:lpstr>Which of the following are examples of each reasoning type?</vt:lpstr>
      <vt:lpstr>Abduction in Action</vt:lpstr>
      <vt:lpstr>Correlation and Causality</vt:lpstr>
      <vt:lpstr>How about this?</vt:lpstr>
      <vt:lpstr>How about this?</vt:lpstr>
      <vt:lpstr>Or this?</vt:lpstr>
      <vt:lpstr>PowerPoint Presentation</vt:lpstr>
      <vt:lpstr>A Seemingly Obvious Conclusion</vt:lpstr>
      <vt:lpstr>Careless Null Hypothesis</vt:lpstr>
      <vt:lpstr>Refined Null Hypothesis</vt:lpstr>
      <vt:lpstr>A/B sample not equalised in other attributes, viz. sex</vt:lpstr>
      <vt:lpstr>PowerPoint Presentation</vt:lpstr>
      <vt:lpstr>Null Distribution</vt:lpstr>
      <vt:lpstr>Appropriateness of the Null Distribution is Important</vt:lpstr>
      <vt:lpstr>Degrees of Freedom (DOF)</vt:lpstr>
      <vt:lpstr>Suitable Null Distribution is Important</vt:lpstr>
      <vt:lpstr>Types of Null Distributions</vt:lpstr>
      <vt:lpstr>PowerPoint Presentation</vt:lpstr>
      <vt:lpstr>A seemingly Obvious Conclusion</vt:lpstr>
      <vt:lpstr>Almost all Random Signatures also have p-value &lt; 0.05</vt:lpstr>
      <vt:lpstr>Wrong Null Distribution</vt:lpstr>
      <vt:lpstr>Wrong Null Distribution</vt:lpstr>
      <vt:lpstr>Refined Null Hypothesis</vt:lpstr>
      <vt:lpstr>But how to model the null?</vt:lpstr>
      <vt:lpstr>Permutation Tests</vt:lpstr>
      <vt:lpstr>Permutation Tests</vt:lpstr>
      <vt:lpstr>Permutation Test</vt:lpstr>
      <vt:lpstr>Permutation Test</vt:lpstr>
      <vt:lpstr>Permutation Test</vt:lpstr>
      <vt:lpstr>Permutation Test</vt:lpstr>
      <vt:lpstr>Permutation Test</vt:lpstr>
      <vt:lpstr>Live demo on a permutation test</vt:lpstr>
      <vt:lpstr>Back to the Venet Example</vt:lpstr>
      <vt:lpstr>PowerPoint Presentation</vt:lpstr>
      <vt:lpstr>PowerPoint Presentation</vt:lpstr>
      <vt:lpstr>PowerPoint Presentation</vt:lpstr>
      <vt:lpstr>Open Swirl Tutorial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bfjghod Goh</dc:creator>
  <cp:lastModifiedBy>bfjghod Goh</cp:lastModifiedBy>
  <cp:revision>2</cp:revision>
  <dcterms:created xsi:type="dcterms:W3CDTF">2019-03-13T08:33:22Z</dcterms:created>
  <dcterms:modified xsi:type="dcterms:W3CDTF">2019-09-09T04:19:41Z</dcterms:modified>
</cp:coreProperties>
</file>